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86" r:id="rId3"/>
    <p:sldId id="264" r:id="rId4"/>
    <p:sldId id="265" r:id="rId5"/>
    <p:sldId id="266" r:id="rId6"/>
    <p:sldId id="267" r:id="rId7"/>
    <p:sldId id="261" r:id="rId8"/>
    <p:sldId id="269" r:id="rId9"/>
    <p:sldId id="271" r:id="rId10"/>
    <p:sldId id="272" r:id="rId11"/>
    <p:sldId id="270" r:id="rId12"/>
    <p:sldId id="268" r:id="rId13"/>
    <p:sldId id="274" r:id="rId14"/>
    <p:sldId id="273" r:id="rId15"/>
    <p:sldId id="277" r:id="rId16"/>
    <p:sldId id="278" r:id="rId17"/>
    <p:sldId id="275" r:id="rId18"/>
    <p:sldId id="262" r:id="rId19"/>
    <p:sldId id="263" r:id="rId20"/>
    <p:sldId id="260" r:id="rId21"/>
    <p:sldId id="257" r:id="rId22"/>
    <p:sldId id="259" r:id="rId23"/>
    <p:sldId id="258" r:id="rId24"/>
    <p:sldId id="279" r:id="rId25"/>
    <p:sldId id="285" r:id="rId26"/>
    <p:sldId id="283" r:id="rId27"/>
    <p:sldId id="282" r:id="rId28"/>
    <p:sldId id="281" r:id="rId29"/>
    <p:sldId id="280" r:id="rId30"/>
  </p:sldIdLst>
  <p:sldSz cx="12192000" cy="6858000"/>
  <p:notesSz cx="6858000" cy="9144000"/>
  <p:defaultTextStyle>
    <a:defPPr>
      <a:defRPr lang="pt-B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08"/>
    <p:restoredTop sz="94671"/>
  </p:normalViewPr>
  <p:slideViewPr>
    <p:cSldViewPr snapToGrid="0" snapToObjects="1">
      <p:cViewPr varScale="1">
        <p:scale>
          <a:sx n="86" d="100"/>
          <a:sy n="86" d="100"/>
        </p:scale>
        <p:origin x="960" y="20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slide" Target="slides/slide29.xml"/><Relationship Id="rId31" Type="http://schemas.openxmlformats.org/officeDocument/2006/relationships/presProps" Target="presProps.xml"/><Relationship Id="rId32" Type="http://schemas.openxmlformats.org/officeDocument/2006/relationships/viewProps" Target="viewProps.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theme" Target="theme/theme1.xml"/><Relationship Id="rId34"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Slide de título">
    <p:spTree>
      <p:nvGrpSpPr>
        <p:cNvPr id="1" name=""/>
        <p:cNvGrpSpPr/>
        <p:nvPr/>
      </p:nvGrpSpPr>
      <p:grpSpPr>
        <a:xfrm>
          <a:off x="0" y="0"/>
          <a:ext cx="0" cy="0"/>
          <a:chOff x="0" y="0"/>
          <a:chExt cx="0" cy="0"/>
        </a:xfrm>
      </p:grpSpPr>
      <p:sp>
        <p:nvSpPr>
          <p:cNvPr id="2" name="Título 1"/>
          <p:cNvSpPr>
            <a:spLocks noGrp="1"/>
          </p:cNvSpPr>
          <p:nvPr>
            <p:ph type="ctrTitle"/>
          </p:nvPr>
        </p:nvSpPr>
        <p:spPr>
          <a:xfrm>
            <a:off x="1524000" y="1122363"/>
            <a:ext cx="9144000" cy="2387600"/>
          </a:xfrm>
        </p:spPr>
        <p:txBody>
          <a:bodyPr anchor="b"/>
          <a:lstStyle>
            <a:lvl1pPr algn="ctr">
              <a:defRPr sz="6000"/>
            </a:lvl1pPr>
          </a:lstStyle>
          <a:p>
            <a:r>
              <a:rPr lang="pt-BR" smtClean="0"/>
              <a:t>Clique para editar estilo do título mestre</a:t>
            </a:r>
            <a:endParaRPr lang="pt-BR"/>
          </a:p>
        </p:txBody>
      </p:sp>
      <p:sp>
        <p:nvSpPr>
          <p:cNvPr id="3" name="Subtítu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pt-BR" smtClean="0"/>
              <a:t>Clique para editar o estilo do subtítulo mestre</a:t>
            </a:r>
            <a:endParaRPr lang="pt-BR"/>
          </a:p>
        </p:txBody>
      </p:sp>
      <p:sp>
        <p:nvSpPr>
          <p:cNvPr id="4" name="Espaço Reservado para Data 3"/>
          <p:cNvSpPr>
            <a:spLocks noGrp="1"/>
          </p:cNvSpPr>
          <p:nvPr>
            <p:ph type="dt" sz="half" idx="10"/>
          </p:nvPr>
        </p:nvSpPr>
        <p:spPr/>
        <p:txBody>
          <a:bodyPr/>
          <a:lstStyle/>
          <a:p>
            <a:fld id="{38D6531B-7A51-554A-8D05-ED3FBE9050AE}" type="datetimeFigureOut">
              <a:rPr lang="pt-BR" smtClean="0"/>
              <a:t>28/04/16</a:t>
            </a:fld>
            <a:endParaRPr lang="pt-BR"/>
          </a:p>
        </p:txBody>
      </p:sp>
      <p:sp>
        <p:nvSpPr>
          <p:cNvPr id="5" name="Espaço Reservado para Rodapé 4"/>
          <p:cNvSpPr>
            <a:spLocks noGrp="1"/>
          </p:cNvSpPr>
          <p:nvPr>
            <p:ph type="ftr" sz="quarter" idx="11"/>
          </p:nvPr>
        </p:nvSpPr>
        <p:spPr/>
        <p:txBody>
          <a:bodyPr/>
          <a:lstStyle/>
          <a:p>
            <a:endParaRPr lang="pt-BR"/>
          </a:p>
        </p:txBody>
      </p:sp>
      <p:sp>
        <p:nvSpPr>
          <p:cNvPr id="6" name="Espaço Reservado para Número de Slide 5"/>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7277020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e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BR" smtClean="0"/>
              <a:t>Clique para editar estilo do título mestre</a:t>
            </a:r>
            <a:endParaRPr lang="pt-BR"/>
          </a:p>
        </p:txBody>
      </p:sp>
      <p:sp>
        <p:nvSpPr>
          <p:cNvPr id="3" name="Espaço Reservado para Texto Vertical 2"/>
          <p:cNvSpPr>
            <a:spLocks noGrp="1"/>
          </p:cNvSpPr>
          <p:nvPr>
            <p:ph type="body" orient="vert" idx="1"/>
          </p:nvPr>
        </p:nvSpPr>
        <p:spPr/>
        <p:txBody>
          <a:bodyPr vert="eaVert"/>
          <a:lstStyle/>
          <a:p>
            <a:pPr lvl="0"/>
            <a:r>
              <a:rPr lang="pt-BR" smtClean="0"/>
              <a:t>Clique para editar os estilos de texto mestres</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pt-BR"/>
          </a:p>
        </p:txBody>
      </p:sp>
      <p:sp>
        <p:nvSpPr>
          <p:cNvPr id="4" name="Espaço Reservado para Data 3"/>
          <p:cNvSpPr>
            <a:spLocks noGrp="1"/>
          </p:cNvSpPr>
          <p:nvPr>
            <p:ph type="dt" sz="half" idx="10"/>
          </p:nvPr>
        </p:nvSpPr>
        <p:spPr/>
        <p:txBody>
          <a:bodyPr/>
          <a:lstStyle/>
          <a:p>
            <a:fld id="{38D6531B-7A51-554A-8D05-ED3FBE9050AE}" type="datetimeFigureOut">
              <a:rPr lang="pt-BR" smtClean="0"/>
              <a:t>28/04/16</a:t>
            </a:fld>
            <a:endParaRPr lang="pt-BR"/>
          </a:p>
        </p:txBody>
      </p:sp>
      <p:sp>
        <p:nvSpPr>
          <p:cNvPr id="5" name="Espaço Reservado para Rodapé 4"/>
          <p:cNvSpPr>
            <a:spLocks noGrp="1"/>
          </p:cNvSpPr>
          <p:nvPr>
            <p:ph type="ftr" sz="quarter" idx="11"/>
          </p:nvPr>
        </p:nvSpPr>
        <p:spPr/>
        <p:txBody>
          <a:bodyPr/>
          <a:lstStyle/>
          <a:p>
            <a:endParaRPr lang="pt-BR"/>
          </a:p>
        </p:txBody>
      </p:sp>
      <p:sp>
        <p:nvSpPr>
          <p:cNvPr id="6" name="Espaço Reservado para Número de Slide 5"/>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129260521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e texto verticais">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8724900" y="365125"/>
            <a:ext cx="2628900" cy="5811838"/>
          </a:xfrm>
        </p:spPr>
        <p:txBody>
          <a:bodyPr vert="eaVert"/>
          <a:lstStyle/>
          <a:p>
            <a:r>
              <a:rPr lang="pt-BR" smtClean="0"/>
              <a:t>Clique para editar estilo do título mestre</a:t>
            </a:r>
            <a:endParaRPr lang="pt-BR"/>
          </a:p>
        </p:txBody>
      </p:sp>
      <p:sp>
        <p:nvSpPr>
          <p:cNvPr id="3" name="Espaço Reservado para Texto Vertical 2"/>
          <p:cNvSpPr>
            <a:spLocks noGrp="1"/>
          </p:cNvSpPr>
          <p:nvPr>
            <p:ph type="body" orient="vert" idx="1"/>
          </p:nvPr>
        </p:nvSpPr>
        <p:spPr>
          <a:xfrm>
            <a:off x="838200" y="365125"/>
            <a:ext cx="7734300" cy="5811838"/>
          </a:xfrm>
        </p:spPr>
        <p:txBody>
          <a:bodyPr vert="eaVert"/>
          <a:lstStyle/>
          <a:p>
            <a:pPr lvl="0"/>
            <a:r>
              <a:rPr lang="pt-BR" smtClean="0"/>
              <a:t>Clique para editar os estilos de texto mestres</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pt-BR"/>
          </a:p>
        </p:txBody>
      </p:sp>
      <p:sp>
        <p:nvSpPr>
          <p:cNvPr id="4" name="Espaço Reservado para Data 3"/>
          <p:cNvSpPr>
            <a:spLocks noGrp="1"/>
          </p:cNvSpPr>
          <p:nvPr>
            <p:ph type="dt" sz="half" idx="10"/>
          </p:nvPr>
        </p:nvSpPr>
        <p:spPr/>
        <p:txBody>
          <a:bodyPr/>
          <a:lstStyle/>
          <a:p>
            <a:fld id="{38D6531B-7A51-554A-8D05-ED3FBE9050AE}" type="datetimeFigureOut">
              <a:rPr lang="pt-BR" smtClean="0"/>
              <a:t>28/04/16</a:t>
            </a:fld>
            <a:endParaRPr lang="pt-BR"/>
          </a:p>
        </p:txBody>
      </p:sp>
      <p:sp>
        <p:nvSpPr>
          <p:cNvPr id="5" name="Espaço Reservado para Rodapé 4"/>
          <p:cNvSpPr>
            <a:spLocks noGrp="1"/>
          </p:cNvSpPr>
          <p:nvPr>
            <p:ph type="ftr" sz="quarter" idx="11"/>
          </p:nvPr>
        </p:nvSpPr>
        <p:spPr/>
        <p:txBody>
          <a:bodyPr/>
          <a:lstStyle/>
          <a:p>
            <a:endParaRPr lang="pt-BR"/>
          </a:p>
        </p:txBody>
      </p:sp>
      <p:sp>
        <p:nvSpPr>
          <p:cNvPr id="6" name="Espaço Reservado para Número de Slide 5"/>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87132587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e conteúd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BR" smtClean="0"/>
              <a:t>Clique para editar estilo do título mestre</a:t>
            </a:r>
            <a:endParaRPr lang="pt-BR"/>
          </a:p>
        </p:txBody>
      </p:sp>
      <p:sp>
        <p:nvSpPr>
          <p:cNvPr id="3" name="Espaço Reservado para Conteúdo 2"/>
          <p:cNvSpPr>
            <a:spLocks noGrp="1"/>
          </p:cNvSpPr>
          <p:nvPr>
            <p:ph idx="1"/>
          </p:nvPr>
        </p:nvSpPr>
        <p:spPr/>
        <p:txBody>
          <a:bodyPr/>
          <a:lstStyle/>
          <a:p>
            <a:pPr lvl="0"/>
            <a:r>
              <a:rPr lang="pt-BR" smtClean="0"/>
              <a:t>Clique para editar os estilos de texto mestres</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pt-BR"/>
          </a:p>
        </p:txBody>
      </p:sp>
      <p:sp>
        <p:nvSpPr>
          <p:cNvPr id="4" name="Espaço Reservado para Data 3"/>
          <p:cNvSpPr>
            <a:spLocks noGrp="1"/>
          </p:cNvSpPr>
          <p:nvPr>
            <p:ph type="dt" sz="half" idx="10"/>
          </p:nvPr>
        </p:nvSpPr>
        <p:spPr/>
        <p:txBody>
          <a:bodyPr/>
          <a:lstStyle/>
          <a:p>
            <a:fld id="{38D6531B-7A51-554A-8D05-ED3FBE9050AE}" type="datetimeFigureOut">
              <a:rPr lang="pt-BR" smtClean="0"/>
              <a:t>28/04/16</a:t>
            </a:fld>
            <a:endParaRPr lang="pt-BR"/>
          </a:p>
        </p:txBody>
      </p:sp>
      <p:sp>
        <p:nvSpPr>
          <p:cNvPr id="5" name="Espaço Reservado para Rodapé 4"/>
          <p:cNvSpPr>
            <a:spLocks noGrp="1"/>
          </p:cNvSpPr>
          <p:nvPr>
            <p:ph type="ftr" sz="quarter" idx="11"/>
          </p:nvPr>
        </p:nvSpPr>
        <p:spPr/>
        <p:txBody>
          <a:bodyPr/>
          <a:lstStyle/>
          <a:p>
            <a:endParaRPr lang="pt-BR"/>
          </a:p>
        </p:txBody>
      </p:sp>
      <p:sp>
        <p:nvSpPr>
          <p:cNvPr id="6" name="Espaço Reservado para Número de Slide 5"/>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146590913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Cabeçalho da Seção">
    <p:spTree>
      <p:nvGrpSpPr>
        <p:cNvPr id="1" name=""/>
        <p:cNvGrpSpPr/>
        <p:nvPr/>
      </p:nvGrpSpPr>
      <p:grpSpPr>
        <a:xfrm>
          <a:off x="0" y="0"/>
          <a:ext cx="0" cy="0"/>
          <a:chOff x="0" y="0"/>
          <a:chExt cx="0" cy="0"/>
        </a:xfrm>
      </p:grpSpPr>
      <p:sp>
        <p:nvSpPr>
          <p:cNvPr id="2" name="Título 1"/>
          <p:cNvSpPr>
            <a:spLocks noGrp="1"/>
          </p:cNvSpPr>
          <p:nvPr>
            <p:ph type="title"/>
          </p:nvPr>
        </p:nvSpPr>
        <p:spPr>
          <a:xfrm>
            <a:off x="831850" y="1709738"/>
            <a:ext cx="10515600" cy="2852737"/>
          </a:xfrm>
        </p:spPr>
        <p:txBody>
          <a:bodyPr anchor="b"/>
          <a:lstStyle>
            <a:lvl1pPr>
              <a:defRPr sz="6000"/>
            </a:lvl1pPr>
          </a:lstStyle>
          <a:p>
            <a:r>
              <a:rPr lang="pt-BR" smtClean="0"/>
              <a:t>Clique para editar estilo do título mestre</a:t>
            </a:r>
            <a:endParaRPr lang="pt-BR"/>
          </a:p>
        </p:txBody>
      </p:sp>
      <p:sp>
        <p:nvSpPr>
          <p:cNvPr id="3" name="Espaço Reservado para Tex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pt-BR" smtClean="0"/>
              <a:t>Clique para editar os estilos de texto mestres</a:t>
            </a:r>
          </a:p>
        </p:txBody>
      </p:sp>
      <p:sp>
        <p:nvSpPr>
          <p:cNvPr id="4" name="Espaço Reservado para Data 3"/>
          <p:cNvSpPr>
            <a:spLocks noGrp="1"/>
          </p:cNvSpPr>
          <p:nvPr>
            <p:ph type="dt" sz="half" idx="10"/>
          </p:nvPr>
        </p:nvSpPr>
        <p:spPr/>
        <p:txBody>
          <a:bodyPr/>
          <a:lstStyle/>
          <a:p>
            <a:fld id="{38D6531B-7A51-554A-8D05-ED3FBE9050AE}" type="datetimeFigureOut">
              <a:rPr lang="pt-BR" smtClean="0"/>
              <a:t>28/04/16</a:t>
            </a:fld>
            <a:endParaRPr lang="pt-BR"/>
          </a:p>
        </p:txBody>
      </p:sp>
      <p:sp>
        <p:nvSpPr>
          <p:cNvPr id="5" name="Espaço Reservado para Rodapé 4"/>
          <p:cNvSpPr>
            <a:spLocks noGrp="1"/>
          </p:cNvSpPr>
          <p:nvPr>
            <p:ph type="ftr" sz="quarter" idx="11"/>
          </p:nvPr>
        </p:nvSpPr>
        <p:spPr/>
        <p:txBody>
          <a:bodyPr/>
          <a:lstStyle/>
          <a:p>
            <a:endParaRPr lang="pt-BR"/>
          </a:p>
        </p:txBody>
      </p:sp>
      <p:sp>
        <p:nvSpPr>
          <p:cNvPr id="6" name="Espaço Reservado para Número de Slide 5"/>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16025007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as Partes de Conteúd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BR" smtClean="0"/>
              <a:t>Clique para editar estilo do título mestre</a:t>
            </a:r>
            <a:endParaRPr lang="pt-BR"/>
          </a:p>
        </p:txBody>
      </p:sp>
      <p:sp>
        <p:nvSpPr>
          <p:cNvPr id="3" name="Espaço Reservado para Conteúdo 2"/>
          <p:cNvSpPr>
            <a:spLocks noGrp="1"/>
          </p:cNvSpPr>
          <p:nvPr>
            <p:ph sz="half" idx="1"/>
          </p:nvPr>
        </p:nvSpPr>
        <p:spPr>
          <a:xfrm>
            <a:off x="838200" y="1825625"/>
            <a:ext cx="5181600" cy="4351338"/>
          </a:xfrm>
        </p:spPr>
        <p:txBody>
          <a:bodyPr/>
          <a:lstStyle/>
          <a:p>
            <a:pPr lvl="0"/>
            <a:r>
              <a:rPr lang="pt-BR" smtClean="0"/>
              <a:t>Clique para editar os estilos de texto mestres</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pt-BR"/>
          </a:p>
        </p:txBody>
      </p:sp>
      <p:sp>
        <p:nvSpPr>
          <p:cNvPr id="4" name="Espaço Reservado para Conteúdo 3"/>
          <p:cNvSpPr>
            <a:spLocks noGrp="1"/>
          </p:cNvSpPr>
          <p:nvPr>
            <p:ph sz="half" idx="2"/>
          </p:nvPr>
        </p:nvSpPr>
        <p:spPr>
          <a:xfrm>
            <a:off x="6172200" y="1825625"/>
            <a:ext cx="5181600" cy="4351338"/>
          </a:xfrm>
        </p:spPr>
        <p:txBody>
          <a:bodyPr/>
          <a:lstStyle/>
          <a:p>
            <a:pPr lvl="0"/>
            <a:r>
              <a:rPr lang="pt-BR" smtClean="0"/>
              <a:t>Clique para editar os estilos de texto mestres</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pt-BR"/>
          </a:p>
        </p:txBody>
      </p:sp>
      <p:sp>
        <p:nvSpPr>
          <p:cNvPr id="5" name="Espaço Reservado para Data 4"/>
          <p:cNvSpPr>
            <a:spLocks noGrp="1"/>
          </p:cNvSpPr>
          <p:nvPr>
            <p:ph type="dt" sz="half" idx="10"/>
          </p:nvPr>
        </p:nvSpPr>
        <p:spPr/>
        <p:txBody>
          <a:bodyPr/>
          <a:lstStyle/>
          <a:p>
            <a:fld id="{38D6531B-7A51-554A-8D05-ED3FBE9050AE}" type="datetimeFigureOut">
              <a:rPr lang="pt-BR" smtClean="0"/>
              <a:t>28/04/16</a:t>
            </a:fld>
            <a:endParaRPr lang="pt-BR"/>
          </a:p>
        </p:txBody>
      </p:sp>
      <p:sp>
        <p:nvSpPr>
          <p:cNvPr id="6" name="Espaço Reservado para Rodapé 5"/>
          <p:cNvSpPr>
            <a:spLocks noGrp="1"/>
          </p:cNvSpPr>
          <p:nvPr>
            <p:ph type="ftr" sz="quarter" idx="11"/>
          </p:nvPr>
        </p:nvSpPr>
        <p:spPr/>
        <p:txBody>
          <a:bodyPr/>
          <a:lstStyle/>
          <a:p>
            <a:endParaRPr lang="pt-BR"/>
          </a:p>
        </p:txBody>
      </p:sp>
      <p:sp>
        <p:nvSpPr>
          <p:cNvPr id="7" name="Espaço Reservado para Número de Slide 6"/>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16383436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ção">
    <p:spTree>
      <p:nvGrpSpPr>
        <p:cNvPr id="1" name=""/>
        <p:cNvGrpSpPr/>
        <p:nvPr/>
      </p:nvGrpSpPr>
      <p:grpSpPr>
        <a:xfrm>
          <a:off x="0" y="0"/>
          <a:ext cx="0" cy="0"/>
          <a:chOff x="0" y="0"/>
          <a:chExt cx="0" cy="0"/>
        </a:xfrm>
      </p:grpSpPr>
      <p:sp>
        <p:nvSpPr>
          <p:cNvPr id="2" name="Título 1"/>
          <p:cNvSpPr>
            <a:spLocks noGrp="1"/>
          </p:cNvSpPr>
          <p:nvPr>
            <p:ph type="title"/>
          </p:nvPr>
        </p:nvSpPr>
        <p:spPr>
          <a:xfrm>
            <a:off x="839788" y="365125"/>
            <a:ext cx="10515600" cy="1325563"/>
          </a:xfrm>
        </p:spPr>
        <p:txBody>
          <a:bodyPr/>
          <a:lstStyle/>
          <a:p>
            <a:r>
              <a:rPr lang="pt-BR" smtClean="0"/>
              <a:t>Clique para editar estilo do título mestre</a:t>
            </a:r>
            <a:endParaRPr lang="pt-BR"/>
          </a:p>
        </p:txBody>
      </p:sp>
      <p:sp>
        <p:nvSpPr>
          <p:cNvPr id="3" name="Espaço Reservado para Tex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smtClean="0"/>
              <a:t>Clique para editar os estilos de texto mestres</a:t>
            </a:r>
          </a:p>
        </p:txBody>
      </p:sp>
      <p:sp>
        <p:nvSpPr>
          <p:cNvPr id="4" name="Espaço Reservado para Conteúdo 3"/>
          <p:cNvSpPr>
            <a:spLocks noGrp="1"/>
          </p:cNvSpPr>
          <p:nvPr>
            <p:ph sz="half" idx="2"/>
          </p:nvPr>
        </p:nvSpPr>
        <p:spPr>
          <a:xfrm>
            <a:off x="839788" y="2505075"/>
            <a:ext cx="5157787" cy="3684588"/>
          </a:xfrm>
        </p:spPr>
        <p:txBody>
          <a:bodyPr/>
          <a:lstStyle/>
          <a:p>
            <a:pPr lvl="0"/>
            <a:r>
              <a:rPr lang="pt-BR" smtClean="0"/>
              <a:t>Clique para editar os estilos de texto mestres</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pt-BR"/>
          </a:p>
        </p:txBody>
      </p:sp>
      <p:sp>
        <p:nvSpPr>
          <p:cNvPr id="5" name="Espaço Reservado para Tex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smtClean="0"/>
              <a:t>Clique para editar os estilos de texto mestres</a:t>
            </a:r>
          </a:p>
        </p:txBody>
      </p:sp>
      <p:sp>
        <p:nvSpPr>
          <p:cNvPr id="6" name="Espaço Reservado para Conteúdo 5"/>
          <p:cNvSpPr>
            <a:spLocks noGrp="1"/>
          </p:cNvSpPr>
          <p:nvPr>
            <p:ph sz="quarter" idx="4"/>
          </p:nvPr>
        </p:nvSpPr>
        <p:spPr>
          <a:xfrm>
            <a:off x="6172200" y="2505075"/>
            <a:ext cx="5183188" cy="3684588"/>
          </a:xfrm>
        </p:spPr>
        <p:txBody>
          <a:bodyPr/>
          <a:lstStyle/>
          <a:p>
            <a:pPr lvl="0"/>
            <a:r>
              <a:rPr lang="pt-BR" smtClean="0"/>
              <a:t>Clique para editar os estilos de texto mestres</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pt-BR"/>
          </a:p>
        </p:txBody>
      </p:sp>
      <p:sp>
        <p:nvSpPr>
          <p:cNvPr id="7" name="Espaço Reservado para Data 6"/>
          <p:cNvSpPr>
            <a:spLocks noGrp="1"/>
          </p:cNvSpPr>
          <p:nvPr>
            <p:ph type="dt" sz="half" idx="10"/>
          </p:nvPr>
        </p:nvSpPr>
        <p:spPr/>
        <p:txBody>
          <a:bodyPr/>
          <a:lstStyle/>
          <a:p>
            <a:fld id="{38D6531B-7A51-554A-8D05-ED3FBE9050AE}" type="datetimeFigureOut">
              <a:rPr lang="pt-BR" smtClean="0"/>
              <a:t>28/04/16</a:t>
            </a:fld>
            <a:endParaRPr lang="pt-BR"/>
          </a:p>
        </p:txBody>
      </p:sp>
      <p:sp>
        <p:nvSpPr>
          <p:cNvPr id="8" name="Espaço Reservado para Rodapé 7"/>
          <p:cNvSpPr>
            <a:spLocks noGrp="1"/>
          </p:cNvSpPr>
          <p:nvPr>
            <p:ph type="ftr" sz="quarter" idx="11"/>
          </p:nvPr>
        </p:nvSpPr>
        <p:spPr/>
        <p:txBody>
          <a:bodyPr/>
          <a:lstStyle/>
          <a:p>
            <a:endParaRPr lang="pt-BR"/>
          </a:p>
        </p:txBody>
      </p:sp>
      <p:sp>
        <p:nvSpPr>
          <p:cNvPr id="9" name="Espaço Reservado para Número de Slide 8"/>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60717683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mente títu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BR" smtClean="0"/>
              <a:t>Clique para editar estilo do título mestre</a:t>
            </a:r>
            <a:endParaRPr lang="pt-BR"/>
          </a:p>
        </p:txBody>
      </p:sp>
      <p:sp>
        <p:nvSpPr>
          <p:cNvPr id="3" name="Espaço Reservado para Data 2"/>
          <p:cNvSpPr>
            <a:spLocks noGrp="1"/>
          </p:cNvSpPr>
          <p:nvPr>
            <p:ph type="dt" sz="half" idx="10"/>
          </p:nvPr>
        </p:nvSpPr>
        <p:spPr/>
        <p:txBody>
          <a:bodyPr/>
          <a:lstStyle/>
          <a:p>
            <a:fld id="{38D6531B-7A51-554A-8D05-ED3FBE9050AE}" type="datetimeFigureOut">
              <a:rPr lang="pt-BR" smtClean="0"/>
              <a:t>28/04/16</a:t>
            </a:fld>
            <a:endParaRPr lang="pt-BR"/>
          </a:p>
        </p:txBody>
      </p:sp>
      <p:sp>
        <p:nvSpPr>
          <p:cNvPr id="4" name="Espaço Reservado para Rodapé 3"/>
          <p:cNvSpPr>
            <a:spLocks noGrp="1"/>
          </p:cNvSpPr>
          <p:nvPr>
            <p:ph type="ftr" sz="quarter" idx="11"/>
          </p:nvPr>
        </p:nvSpPr>
        <p:spPr/>
        <p:txBody>
          <a:bodyPr/>
          <a:lstStyle/>
          <a:p>
            <a:endParaRPr lang="pt-BR"/>
          </a:p>
        </p:txBody>
      </p:sp>
      <p:sp>
        <p:nvSpPr>
          <p:cNvPr id="5" name="Espaço Reservado para Número de Slide 4"/>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212630936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m branco">
    <p:spTree>
      <p:nvGrpSpPr>
        <p:cNvPr id="1" name=""/>
        <p:cNvGrpSpPr/>
        <p:nvPr/>
      </p:nvGrpSpPr>
      <p:grpSpPr>
        <a:xfrm>
          <a:off x="0" y="0"/>
          <a:ext cx="0" cy="0"/>
          <a:chOff x="0" y="0"/>
          <a:chExt cx="0" cy="0"/>
        </a:xfrm>
      </p:grpSpPr>
      <p:sp>
        <p:nvSpPr>
          <p:cNvPr id="2" name="Espaço Reservado para Data 1"/>
          <p:cNvSpPr>
            <a:spLocks noGrp="1"/>
          </p:cNvSpPr>
          <p:nvPr>
            <p:ph type="dt" sz="half" idx="10"/>
          </p:nvPr>
        </p:nvSpPr>
        <p:spPr/>
        <p:txBody>
          <a:bodyPr/>
          <a:lstStyle/>
          <a:p>
            <a:fld id="{38D6531B-7A51-554A-8D05-ED3FBE9050AE}" type="datetimeFigureOut">
              <a:rPr lang="pt-BR" smtClean="0"/>
              <a:t>28/04/16</a:t>
            </a:fld>
            <a:endParaRPr lang="pt-BR"/>
          </a:p>
        </p:txBody>
      </p:sp>
      <p:sp>
        <p:nvSpPr>
          <p:cNvPr id="3" name="Espaço Reservado para Rodapé 2"/>
          <p:cNvSpPr>
            <a:spLocks noGrp="1"/>
          </p:cNvSpPr>
          <p:nvPr>
            <p:ph type="ftr" sz="quarter" idx="11"/>
          </p:nvPr>
        </p:nvSpPr>
        <p:spPr/>
        <p:txBody>
          <a:bodyPr/>
          <a:lstStyle/>
          <a:p>
            <a:endParaRPr lang="pt-BR"/>
          </a:p>
        </p:txBody>
      </p:sp>
      <p:sp>
        <p:nvSpPr>
          <p:cNvPr id="4" name="Espaço Reservado para Número de Slide 3"/>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60619505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údo com Legenda">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pt-BR" smtClean="0"/>
              <a:t>Clique para editar estilo do título mestre</a:t>
            </a:r>
            <a:endParaRPr lang="pt-BR"/>
          </a:p>
        </p:txBody>
      </p:sp>
      <p:sp>
        <p:nvSpPr>
          <p:cNvPr id="3" name="Espaço Reservado para Conteúd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t-BR" smtClean="0"/>
              <a:t>Clique para editar os estilos de texto mestres</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pt-BR"/>
          </a:p>
        </p:txBody>
      </p:sp>
      <p:sp>
        <p:nvSpPr>
          <p:cNvPr id="4" name="Espaço Reservado para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smtClean="0"/>
              <a:t>Clique para editar os estilos de texto mestres</a:t>
            </a:r>
          </a:p>
        </p:txBody>
      </p:sp>
      <p:sp>
        <p:nvSpPr>
          <p:cNvPr id="5" name="Espaço Reservado para Data 4"/>
          <p:cNvSpPr>
            <a:spLocks noGrp="1"/>
          </p:cNvSpPr>
          <p:nvPr>
            <p:ph type="dt" sz="half" idx="10"/>
          </p:nvPr>
        </p:nvSpPr>
        <p:spPr/>
        <p:txBody>
          <a:bodyPr/>
          <a:lstStyle/>
          <a:p>
            <a:fld id="{38D6531B-7A51-554A-8D05-ED3FBE9050AE}" type="datetimeFigureOut">
              <a:rPr lang="pt-BR" smtClean="0"/>
              <a:t>28/04/16</a:t>
            </a:fld>
            <a:endParaRPr lang="pt-BR"/>
          </a:p>
        </p:txBody>
      </p:sp>
      <p:sp>
        <p:nvSpPr>
          <p:cNvPr id="6" name="Espaço Reservado para Rodapé 5"/>
          <p:cNvSpPr>
            <a:spLocks noGrp="1"/>
          </p:cNvSpPr>
          <p:nvPr>
            <p:ph type="ftr" sz="quarter" idx="11"/>
          </p:nvPr>
        </p:nvSpPr>
        <p:spPr/>
        <p:txBody>
          <a:bodyPr/>
          <a:lstStyle/>
          <a:p>
            <a:endParaRPr lang="pt-BR"/>
          </a:p>
        </p:txBody>
      </p:sp>
      <p:sp>
        <p:nvSpPr>
          <p:cNvPr id="7" name="Espaço Reservado para Número de Slide 6"/>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65788482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m com Legenda">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pt-BR" smtClean="0"/>
              <a:t>Clique para editar estilo do título mestre</a:t>
            </a:r>
            <a:endParaRPr lang="pt-BR"/>
          </a:p>
        </p:txBody>
      </p:sp>
      <p:sp>
        <p:nvSpPr>
          <p:cNvPr id="3" name="Espaço Reservado para Imagem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pt-BR"/>
          </a:p>
        </p:txBody>
      </p:sp>
      <p:sp>
        <p:nvSpPr>
          <p:cNvPr id="4" name="Espaço Reservado para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smtClean="0"/>
              <a:t>Clique para editar os estilos de texto mestres</a:t>
            </a:r>
          </a:p>
        </p:txBody>
      </p:sp>
      <p:sp>
        <p:nvSpPr>
          <p:cNvPr id="5" name="Espaço Reservado para Data 4"/>
          <p:cNvSpPr>
            <a:spLocks noGrp="1"/>
          </p:cNvSpPr>
          <p:nvPr>
            <p:ph type="dt" sz="half" idx="10"/>
          </p:nvPr>
        </p:nvSpPr>
        <p:spPr/>
        <p:txBody>
          <a:bodyPr/>
          <a:lstStyle/>
          <a:p>
            <a:fld id="{38D6531B-7A51-554A-8D05-ED3FBE9050AE}" type="datetimeFigureOut">
              <a:rPr lang="pt-BR" smtClean="0"/>
              <a:t>28/04/16</a:t>
            </a:fld>
            <a:endParaRPr lang="pt-BR"/>
          </a:p>
        </p:txBody>
      </p:sp>
      <p:sp>
        <p:nvSpPr>
          <p:cNvPr id="6" name="Espaço Reservado para Rodapé 5"/>
          <p:cNvSpPr>
            <a:spLocks noGrp="1"/>
          </p:cNvSpPr>
          <p:nvPr>
            <p:ph type="ftr" sz="quarter" idx="11"/>
          </p:nvPr>
        </p:nvSpPr>
        <p:spPr/>
        <p:txBody>
          <a:bodyPr/>
          <a:lstStyle/>
          <a:p>
            <a:endParaRPr lang="pt-BR"/>
          </a:p>
        </p:txBody>
      </p:sp>
      <p:sp>
        <p:nvSpPr>
          <p:cNvPr id="7" name="Espaço Reservado para Número de Slide 6"/>
          <p:cNvSpPr>
            <a:spLocks noGrp="1"/>
          </p:cNvSpPr>
          <p:nvPr>
            <p:ph type="sldNum" sz="quarter" idx="12"/>
          </p:nvPr>
        </p:nvSpPr>
        <p:spPr/>
        <p:txBody>
          <a:bodyPr/>
          <a:lstStyle/>
          <a:p>
            <a:fld id="{CB6C9483-2F48-B645-97BD-682F3DE1E544}" type="slidenum">
              <a:rPr lang="pt-BR" smtClean="0"/>
              <a:t>‹n.º›</a:t>
            </a:fld>
            <a:endParaRPr lang="pt-BR"/>
          </a:p>
        </p:txBody>
      </p:sp>
    </p:spTree>
    <p:extLst>
      <p:ext uri="{BB962C8B-B14F-4D97-AF65-F5344CB8AC3E}">
        <p14:creationId xmlns:p14="http://schemas.microsoft.com/office/powerpoint/2010/main" val="1824422212"/>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ço Reservado para Títu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pt-BR" smtClean="0"/>
              <a:t>Clique para editar estilo do título mestre</a:t>
            </a:r>
            <a:endParaRPr lang="pt-BR"/>
          </a:p>
        </p:txBody>
      </p:sp>
      <p:sp>
        <p:nvSpPr>
          <p:cNvPr id="3" name="Espaço Reservado para Tex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pt-BR" smtClean="0"/>
              <a:t>Clique para editar os estilos de texto mestres</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pt-BR"/>
          </a:p>
        </p:txBody>
      </p:sp>
      <p:sp>
        <p:nvSpPr>
          <p:cNvPr id="4" name="Espaço Reservado para Dat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8D6531B-7A51-554A-8D05-ED3FBE9050AE}" type="datetimeFigureOut">
              <a:rPr lang="pt-BR" smtClean="0"/>
              <a:t>28/04/16</a:t>
            </a:fld>
            <a:endParaRPr lang="pt-BR"/>
          </a:p>
        </p:txBody>
      </p:sp>
      <p:sp>
        <p:nvSpPr>
          <p:cNvPr id="5" name="Espaço Reservado para Rodapé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pt-BR"/>
          </a:p>
        </p:txBody>
      </p:sp>
      <p:sp>
        <p:nvSpPr>
          <p:cNvPr id="6" name="Espaço Reservado para Número de Slide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B6C9483-2F48-B645-97BD-682F3DE1E544}" type="slidenum">
              <a:rPr lang="pt-BR" smtClean="0"/>
              <a:t>‹n.º›</a:t>
            </a:fld>
            <a:endParaRPr lang="pt-BR"/>
          </a:p>
        </p:txBody>
      </p:sp>
    </p:spTree>
    <p:extLst>
      <p:ext uri="{BB962C8B-B14F-4D97-AF65-F5344CB8AC3E}">
        <p14:creationId xmlns:p14="http://schemas.microsoft.com/office/powerpoint/2010/main" val="39716230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pt-B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hyperlink" Target="http://www.planalto.gov.br/ccivil_03/_ato2015-2018/2015/lei/l13105.htm#art371" TargetMode="Externa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hyperlink" Target="http://www.planalto.gov.br/ccivil_03/LEIS/L7713.htm#art6xiv."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5339923"/>
          </a:xfrm>
          <a:prstGeom prst="rect">
            <a:avLst/>
          </a:prstGeom>
          <a:noFill/>
        </p:spPr>
        <p:txBody>
          <a:bodyPr wrap="square" rtlCol="0">
            <a:spAutoFit/>
          </a:bodyPr>
          <a:lstStyle/>
          <a:p>
            <a:pPr algn="ctr"/>
            <a:endParaRPr lang="pt-BR" sz="3500" b="1" dirty="0" smtClean="0"/>
          </a:p>
          <a:p>
            <a:pPr algn="ctr"/>
            <a:endParaRPr lang="pt-BR" sz="3500" b="1" dirty="0"/>
          </a:p>
          <a:p>
            <a:pPr algn="just"/>
            <a:r>
              <a:rPr lang="pt-BR" sz="3500" b="1" dirty="0" err="1" smtClean="0"/>
              <a:t>Introduç</a:t>
            </a:r>
            <a:r>
              <a:rPr lang="pt-PT" sz="3500" b="1" dirty="0" err="1" smtClean="0"/>
              <a:t>ão</a:t>
            </a:r>
            <a:r>
              <a:rPr lang="pt-PT" sz="3500" b="1" dirty="0" smtClean="0"/>
              <a:t> sobre a relevância dos dados estatísticos</a:t>
            </a:r>
          </a:p>
          <a:p>
            <a:pPr algn="just"/>
            <a:endParaRPr lang="pt-BR" sz="3000" dirty="0" smtClean="0"/>
          </a:p>
          <a:p>
            <a:pPr algn="just"/>
            <a:endParaRPr lang="pt-BR" sz="3000" dirty="0" smtClean="0"/>
          </a:p>
          <a:p>
            <a:pPr algn="just"/>
            <a:r>
              <a:rPr lang="pt-BR" sz="3000" dirty="0" smtClean="0"/>
              <a:t>Conscientização, com fundamento em estatística, acerca da gravidade da matéria, gerando a necessidade de medidas voltadas à promoção da saúde do trabalhador, à prevenção de acidentes de trabalho, ao fortalecimento da Política Nacional de Segurança e Saúde no Trabalho – PNSST, al</a:t>
            </a:r>
            <a:r>
              <a:rPr lang="pt-PT" sz="3000" dirty="0" err="1" smtClean="0"/>
              <a:t>ém</a:t>
            </a:r>
            <a:r>
              <a:rPr lang="pt-PT" sz="3000" dirty="0" smtClean="0"/>
              <a:t> da</a:t>
            </a:r>
            <a:r>
              <a:rPr lang="pt-BR" sz="3000" dirty="0" smtClean="0"/>
              <a:t> priorização no trâmite dos processos judiciais envolvendo o tema.</a:t>
            </a:r>
            <a:endParaRPr lang="pt-BR" sz="3000" dirty="0"/>
          </a:p>
          <a:p>
            <a:endParaRPr lang="pt-BR" sz="2600" dirty="0" smtClean="0"/>
          </a:p>
        </p:txBody>
      </p:sp>
    </p:spTree>
    <p:extLst>
      <p:ext uri="{BB962C8B-B14F-4D97-AF65-F5344CB8AC3E}">
        <p14:creationId xmlns:p14="http://schemas.microsoft.com/office/powerpoint/2010/main" val="56925359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3400931"/>
          </a:xfrm>
          <a:prstGeom prst="rect">
            <a:avLst/>
          </a:prstGeom>
          <a:noFill/>
        </p:spPr>
        <p:txBody>
          <a:bodyPr wrap="square" rtlCol="0">
            <a:spAutoFit/>
          </a:bodyPr>
          <a:lstStyle/>
          <a:p>
            <a:pPr algn="just"/>
            <a:endParaRPr lang="pt-BR" sz="3500" b="1" dirty="0" smtClean="0"/>
          </a:p>
          <a:p>
            <a:pPr algn="just"/>
            <a:endParaRPr lang="pt-BR" sz="3500" b="1" dirty="0"/>
          </a:p>
          <a:p>
            <a:pPr algn="just"/>
            <a:endParaRPr lang="pt-BR" sz="3500" b="1" dirty="0" smtClean="0"/>
          </a:p>
          <a:p>
            <a:pPr algn="just"/>
            <a:endParaRPr lang="pt-BR" sz="3500" b="1" dirty="0" smtClean="0"/>
          </a:p>
          <a:p>
            <a:pPr algn="just"/>
            <a:endParaRPr lang="pt-BR" sz="3500" b="1" dirty="0"/>
          </a:p>
          <a:p>
            <a:pPr algn="ctr"/>
            <a:r>
              <a:rPr lang="pt-BR" sz="4000" b="1" dirty="0" smtClean="0"/>
              <a:t>1.3- </a:t>
            </a:r>
            <a:r>
              <a:rPr lang="pt-BR" sz="4000" b="1" dirty="0" err="1" smtClean="0"/>
              <a:t>Influ</a:t>
            </a:r>
            <a:r>
              <a:rPr lang="pt-PT" sz="4000" b="1" dirty="0" err="1" smtClean="0"/>
              <a:t>ência</a:t>
            </a:r>
            <a:r>
              <a:rPr lang="pt-PT" sz="4000" b="1" dirty="0" smtClean="0"/>
              <a:t> na convicção do magistrado</a:t>
            </a:r>
            <a:endParaRPr lang="pt-BR" sz="4000" b="1" dirty="0" smtClean="0"/>
          </a:p>
        </p:txBody>
      </p:sp>
    </p:spTree>
    <p:extLst>
      <p:ext uri="{BB962C8B-B14F-4D97-AF65-F5344CB8AC3E}">
        <p14:creationId xmlns:p14="http://schemas.microsoft.com/office/powerpoint/2010/main" val="187639469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6017032"/>
          </a:xfrm>
          <a:prstGeom prst="rect">
            <a:avLst/>
          </a:prstGeom>
          <a:noFill/>
        </p:spPr>
        <p:txBody>
          <a:bodyPr wrap="square" rtlCol="0">
            <a:spAutoFit/>
          </a:bodyPr>
          <a:lstStyle/>
          <a:p>
            <a:pPr algn="just"/>
            <a:r>
              <a:rPr lang="pt-BR" sz="3500" b="1" dirty="0" smtClean="0"/>
              <a:t>Novo CPC</a:t>
            </a:r>
          </a:p>
          <a:p>
            <a:pPr algn="just"/>
            <a:endParaRPr lang="pt-BR" sz="3500" dirty="0" smtClean="0"/>
          </a:p>
          <a:p>
            <a:pPr algn="just"/>
            <a:r>
              <a:rPr lang="pt-BR" sz="3500" dirty="0" smtClean="0"/>
              <a:t>Art</a:t>
            </a:r>
            <a:r>
              <a:rPr lang="pt-BR" sz="3500" dirty="0"/>
              <a:t>. 479.  O juiz apreciará a prova pericial de acordo com o disposto no </a:t>
            </a:r>
            <a:r>
              <a:rPr lang="pt-BR" sz="3500" dirty="0">
                <a:hlinkClick r:id="rId2"/>
              </a:rPr>
              <a:t>art. 371</a:t>
            </a:r>
            <a:r>
              <a:rPr lang="pt-BR" sz="3500" dirty="0"/>
              <a:t>, indicando na sentença os motivos que o levaram a considerar ou a deixar de considerar as conclusões do laudo, levando em conta o método utilizado pelo perito</a:t>
            </a:r>
            <a:r>
              <a:rPr lang="pt-BR" sz="3500" dirty="0" smtClean="0"/>
              <a:t>.</a:t>
            </a:r>
          </a:p>
          <a:p>
            <a:pPr algn="just"/>
            <a:endParaRPr lang="pt-BR" sz="3500" b="1" dirty="0" smtClean="0"/>
          </a:p>
          <a:p>
            <a:pPr algn="just"/>
            <a:endParaRPr lang="pt-BR" sz="3500" b="1" dirty="0"/>
          </a:p>
          <a:p>
            <a:pPr algn="just"/>
            <a:r>
              <a:rPr lang="pt-BR" sz="3500" dirty="0"/>
              <a:t>Art. 371.  O juiz apreciará a prova constante dos autos, independentemente do sujeito que a tiver promovido, e indicará na decisão as razões da formação de seu convencimento.</a:t>
            </a:r>
            <a:endParaRPr lang="pt-BR" sz="3500" b="1" dirty="0" smtClean="0"/>
          </a:p>
        </p:txBody>
      </p:sp>
    </p:spTree>
    <p:extLst>
      <p:ext uri="{BB962C8B-B14F-4D97-AF65-F5344CB8AC3E}">
        <p14:creationId xmlns:p14="http://schemas.microsoft.com/office/powerpoint/2010/main" val="144317139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4308872"/>
          </a:xfrm>
          <a:prstGeom prst="rect">
            <a:avLst/>
          </a:prstGeom>
          <a:noFill/>
        </p:spPr>
        <p:txBody>
          <a:bodyPr wrap="square" rtlCol="0">
            <a:spAutoFit/>
          </a:bodyPr>
          <a:lstStyle/>
          <a:p>
            <a:pPr algn="ctr"/>
            <a:endParaRPr lang="pt-BR" sz="3500" b="1" dirty="0" smtClean="0"/>
          </a:p>
          <a:p>
            <a:pPr algn="ctr"/>
            <a:endParaRPr lang="pt-BR" sz="3500" b="1" dirty="0"/>
          </a:p>
          <a:p>
            <a:pPr algn="ctr"/>
            <a:endParaRPr lang="pt-BR" sz="3500" b="1" dirty="0" smtClean="0"/>
          </a:p>
          <a:p>
            <a:pPr algn="ctr"/>
            <a:endParaRPr lang="pt-BR" sz="3500" b="1" dirty="0"/>
          </a:p>
          <a:p>
            <a:pPr algn="ctr"/>
            <a:endParaRPr lang="pt-BR" sz="4000" b="1" dirty="0" smtClean="0"/>
          </a:p>
          <a:p>
            <a:pPr algn="ctr"/>
            <a:r>
              <a:rPr lang="pt-BR" sz="4000" b="1" dirty="0" smtClean="0"/>
              <a:t>1.4- </a:t>
            </a:r>
            <a:r>
              <a:rPr lang="pt-PT" sz="4000" b="1" dirty="0" smtClean="0"/>
              <a:t>Princípio da ciência aos legitimados coletivos</a:t>
            </a:r>
            <a:endParaRPr lang="pt-BR" sz="4000" b="1" dirty="0" smtClean="0"/>
          </a:p>
          <a:p>
            <a:endParaRPr lang="pt-BR" sz="2800" dirty="0"/>
          </a:p>
          <a:p>
            <a:endParaRPr lang="pt-BR" sz="2600" dirty="0" smtClean="0"/>
          </a:p>
        </p:txBody>
      </p:sp>
    </p:spTree>
    <p:extLst>
      <p:ext uri="{BB962C8B-B14F-4D97-AF65-F5344CB8AC3E}">
        <p14:creationId xmlns:p14="http://schemas.microsoft.com/office/powerpoint/2010/main" val="14248161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5339923"/>
          </a:xfrm>
          <a:prstGeom prst="rect">
            <a:avLst/>
          </a:prstGeom>
          <a:noFill/>
        </p:spPr>
        <p:txBody>
          <a:bodyPr wrap="square" rtlCol="0">
            <a:spAutoFit/>
          </a:bodyPr>
          <a:lstStyle/>
          <a:p>
            <a:pPr algn="ctr"/>
            <a:endParaRPr lang="pt-BR" sz="3500" b="1" dirty="0" smtClean="0"/>
          </a:p>
          <a:p>
            <a:pPr algn="ctr"/>
            <a:endParaRPr lang="pt-BR" sz="3500" b="1" dirty="0"/>
          </a:p>
          <a:p>
            <a:pPr algn="ctr"/>
            <a:endParaRPr lang="pt-BR" sz="3500" b="1" dirty="0" smtClean="0"/>
          </a:p>
          <a:p>
            <a:pPr algn="just"/>
            <a:r>
              <a:rPr lang="pt-BR" sz="3500" b="1" dirty="0" smtClean="0"/>
              <a:t>Lei 7.347/85</a:t>
            </a:r>
          </a:p>
          <a:p>
            <a:pPr algn="just"/>
            <a:endParaRPr lang="pt-BR" sz="3500" b="1" dirty="0"/>
          </a:p>
          <a:p>
            <a:pPr algn="just"/>
            <a:r>
              <a:rPr lang="pt-BR" sz="3500" dirty="0" smtClean="0"/>
              <a:t>Art</a:t>
            </a:r>
            <a:r>
              <a:rPr lang="pt-BR" sz="3500" dirty="0"/>
              <a:t>. 7º Se, no exercício de suas funções, os juízes e tribunais tiverem conhecimento de fatos que possam ensejar a propositura da ação civil, remeterão peças ao Ministério Público para as providências cabíveis.</a:t>
            </a:r>
          </a:p>
          <a:p>
            <a:endParaRPr lang="pt-BR" sz="2600" dirty="0" smtClean="0"/>
          </a:p>
        </p:txBody>
      </p:sp>
    </p:spTree>
    <p:extLst>
      <p:ext uri="{BB962C8B-B14F-4D97-AF65-F5344CB8AC3E}">
        <p14:creationId xmlns:p14="http://schemas.microsoft.com/office/powerpoint/2010/main" val="68221892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4308872"/>
          </a:xfrm>
          <a:prstGeom prst="rect">
            <a:avLst/>
          </a:prstGeom>
          <a:noFill/>
        </p:spPr>
        <p:txBody>
          <a:bodyPr wrap="square" rtlCol="0">
            <a:spAutoFit/>
          </a:bodyPr>
          <a:lstStyle/>
          <a:p>
            <a:pPr algn="ctr"/>
            <a:endParaRPr lang="pt-BR" sz="3500" b="1" dirty="0" smtClean="0"/>
          </a:p>
          <a:p>
            <a:pPr algn="ctr"/>
            <a:endParaRPr lang="pt-BR" sz="3500" b="1" dirty="0"/>
          </a:p>
          <a:p>
            <a:pPr algn="ctr"/>
            <a:endParaRPr lang="pt-BR" sz="3500" b="1" dirty="0" smtClean="0"/>
          </a:p>
          <a:p>
            <a:pPr algn="ctr"/>
            <a:endParaRPr lang="pt-BR" sz="3500" b="1" dirty="0"/>
          </a:p>
          <a:p>
            <a:pPr algn="ctr"/>
            <a:endParaRPr lang="pt-BR" sz="4000" b="1" dirty="0" smtClean="0"/>
          </a:p>
          <a:p>
            <a:pPr algn="ctr"/>
            <a:r>
              <a:rPr lang="pt-BR" sz="4000" b="1" dirty="0" smtClean="0"/>
              <a:t>1.5- </a:t>
            </a:r>
            <a:r>
              <a:rPr lang="pt-PT" sz="4000" b="1" dirty="0" smtClean="0"/>
              <a:t>Comunicação à União (PGF)</a:t>
            </a:r>
            <a:endParaRPr lang="pt-BR" sz="4000" b="1" dirty="0" smtClean="0"/>
          </a:p>
          <a:p>
            <a:endParaRPr lang="pt-BR" sz="2800" dirty="0"/>
          </a:p>
          <a:p>
            <a:endParaRPr lang="pt-BR" sz="2600" dirty="0" smtClean="0"/>
          </a:p>
        </p:txBody>
      </p:sp>
    </p:spTree>
    <p:extLst>
      <p:ext uri="{BB962C8B-B14F-4D97-AF65-F5344CB8AC3E}">
        <p14:creationId xmlns:p14="http://schemas.microsoft.com/office/powerpoint/2010/main" val="159908537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6340197"/>
          </a:xfrm>
          <a:prstGeom prst="rect">
            <a:avLst/>
          </a:prstGeom>
          <a:noFill/>
        </p:spPr>
        <p:txBody>
          <a:bodyPr wrap="square" rtlCol="0">
            <a:spAutoFit/>
          </a:bodyPr>
          <a:lstStyle/>
          <a:p>
            <a:pPr algn="just"/>
            <a:endParaRPr lang="pt-BR" sz="3000" dirty="0" smtClean="0"/>
          </a:p>
          <a:p>
            <a:pPr algn="just"/>
            <a:r>
              <a:rPr lang="pt-BR" sz="3500" b="1" dirty="0" smtClean="0"/>
              <a:t>Recomendação Conjunta GP.CGJT. N.º 2/2011</a:t>
            </a:r>
          </a:p>
          <a:p>
            <a:pPr algn="just"/>
            <a:endParaRPr lang="pt-BR" sz="3500" b="1" dirty="0" smtClean="0"/>
          </a:p>
          <a:p>
            <a:pPr algn="just"/>
            <a:r>
              <a:rPr lang="pt-BR" sz="3500" dirty="0" smtClean="0"/>
              <a:t>RECOMENDAR aos Desembargadores dos Tribunais Regionais do Trabalho e aos Juízes do Trabalho que encaminhem à respectiva unidade da Procuradoria Geral Federal - PGF (relação anexa), por intermédio de endereço de e-mail institucional, cópia das sentenças e/ou acórdãos que reconheçam conduta culposa do empregador em acidente de trabalho, a fim de subsidiar eventual ajuizamento de Ação Regressiva, nos termos do art. 120 da Lei nº 8.213/91.</a:t>
            </a:r>
            <a:endParaRPr lang="pt-BR" sz="3500" dirty="0"/>
          </a:p>
          <a:p>
            <a:endParaRPr lang="pt-BR" sz="2600" dirty="0" smtClean="0"/>
          </a:p>
        </p:txBody>
      </p:sp>
    </p:spTree>
    <p:extLst>
      <p:ext uri="{BB962C8B-B14F-4D97-AF65-F5344CB8AC3E}">
        <p14:creationId xmlns:p14="http://schemas.microsoft.com/office/powerpoint/2010/main" val="1589534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4924425"/>
          </a:xfrm>
          <a:prstGeom prst="rect">
            <a:avLst/>
          </a:prstGeom>
          <a:noFill/>
        </p:spPr>
        <p:txBody>
          <a:bodyPr wrap="square" rtlCol="0">
            <a:spAutoFit/>
          </a:bodyPr>
          <a:lstStyle/>
          <a:p>
            <a:pPr algn="ctr"/>
            <a:endParaRPr lang="pt-BR" sz="3500" b="1" dirty="0" smtClean="0"/>
          </a:p>
          <a:p>
            <a:pPr algn="ctr"/>
            <a:endParaRPr lang="pt-BR" sz="3500" b="1" dirty="0"/>
          </a:p>
          <a:p>
            <a:pPr algn="ctr"/>
            <a:endParaRPr lang="pt-BR" sz="3500" b="1" dirty="0" smtClean="0"/>
          </a:p>
          <a:p>
            <a:pPr algn="ctr"/>
            <a:endParaRPr lang="pt-BR" sz="3500" b="1" dirty="0"/>
          </a:p>
          <a:p>
            <a:pPr algn="ctr"/>
            <a:endParaRPr lang="pt-BR" sz="4000" b="1" dirty="0" smtClean="0"/>
          </a:p>
          <a:p>
            <a:pPr algn="ctr"/>
            <a:r>
              <a:rPr lang="pt-BR" sz="4000" b="1" dirty="0" smtClean="0"/>
              <a:t>1.6- </a:t>
            </a:r>
            <a:r>
              <a:rPr lang="pt-PT" sz="4000" b="1" dirty="0"/>
              <a:t>R</a:t>
            </a:r>
            <a:r>
              <a:rPr lang="pt-PT" sz="4000" b="1" dirty="0" smtClean="0"/>
              <a:t>elevância do tema acidentário e julgados exemplificativos</a:t>
            </a:r>
            <a:endParaRPr lang="pt-BR" sz="4000" b="1" dirty="0" smtClean="0"/>
          </a:p>
          <a:p>
            <a:endParaRPr lang="pt-BR" sz="2800" dirty="0"/>
          </a:p>
          <a:p>
            <a:endParaRPr lang="pt-BR" sz="2600" dirty="0" smtClean="0"/>
          </a:p>
        </p:txBody>
      </p:sp>
    </p:spTree>
    <p:extLst>
      <p:ext uri="{BB962C8B-B14F-4D97-AF65-F5344CB8AC3E}">
        <p14:creationId xmlns:p14="http://schemas.microsoft.com/office/powerpoint/2010/main" val="110842523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4308872"/>
          </a:xfrm>
          <a:prstGeom prst="rect">
            <a:avLst/>
          </a:prstGeom>
          <a:noFill/>
        </p:spPr>
        <p:txBody>
          <a:bodyPr wrap="square" rtlCol="0">
            <a:spAutoFit/>
          </a:bodyPr>
          <a:lstStyle/>
          <a:p>
            <a:pPr algn="ctr"/>
            <a:endParaRPr lang="pt-BR" sz="3500" b="1" dirty="0" smtClean="0"/>
          </a:p>
          <a:p>
            <a:pPr algn="ctr"/>
            <a:endParaRPr lang="pt-BR" sz="3500" b="1" dirty="0"/>
          </a:p>
          <a:p>
            <a:pPr algn="ctr"/>
            <a:endParaRPr lang="pt-BR" sz="3500" b="1" dirty="0" smtClean="0"/>
          </a:p>
          <a:p>
            <a:pPr algn="ctr"/>
            <a:endParaRPr lang="pt-BR" sz="3500" b="1" dirty="0"/>
          </a:p>
          <a:p>
            <a:pPr algn="ctr"/>
            <a:endParaRPr lang="pt-BR" sz="4000" b="1" dirty="0" smtClean="0"/>
          </a:p>
          <a:p>
            <a:pPr algn="ctr"/>
            <a:r>
              <a:rPr lang="pt-BR" sz="4000" b="1" dirty="0" smtClean="0"/>
              <a:t>1.6.1- Aus</a:t>
            </a:r>
            <a:r>
              <a:rPr lang="pt-PT" sz="4000" b="1" dirty="0" err="1" smtClean="0"/>
              <a:t>ência</a:t>
            </a:r>
            <a:r>
              <a:rPr lang="pt-PT" sz="4000" b="1" dirty="0" smtClean="0"/>
              <a:t> de emissão de CAT e danos</a:t>
            </a:r>
            <a:endParaRPr lang="pt-BR" sz="4000" b="1" dirty="0" smtClean="0"/>
          </a:p>
          <a:p>
            <a:endParaRPr lang="pt-BR" sz="2800" dirty="0"/>
          </a:p>
          <a:p>
            <a:endParaRPr lang="pt-BR" sz="2600" dirty="0" smtClean="0"/>
          </a:p>
        </p:txBody>
      </p:sp>
    </p:spTree>
    <p:extLst>
      <p:ext uri="{BB962C8B-B14F-4D97-AF65-F5344CB8AC3E}">
        <p14:creationId xmlns:p14="http://schemas.microsoft.com/office/powerpoint/2010/main" val="6159799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0" y="1"/>
            <a:ext cx="12191999" cy="6555641"/>
          </a:xfrm>
          <a:prstGeom prst="rect">
            <a:avLst/>
          </a:prstGeom>
          <a:noFill/>
        </p:spPr>
        <p:txBody>
          <a:bodyPr wrap="square" rtlCol="0">
            <a:spAutoFit/>
          </a:bodyPr>
          <a:lstStyle/>
          <a:p>
            <a:pPr algn="just"/>
            <a:r>
              <a:rPr lang="pt-BR" sz="3000" dirty="0"/>
              <a:t>AGRAVO DE INSTRUMENTO. RECURSO DE REVISTA. (...) DANO MORAL. AUSÊNCIA DE EMISSÃO DA CAT PELO EMPREGADOR. No caso, constata-se que a indenização por danos morais foi atribuída em face da conduta da ré "que após o acidente (...) agiu com vistas unicamente a se livrar do trabalhador acidentado, pois, além de não realizar a abertura da CAT, colocou-o incontinente em férias, para, em seu retorno, dispensá-lo de imediato, mesmo com a farta documentação médica indicando a necessidade de afastamento para concretização da recuperação do </a:t>
            </a:r>
            <a:r>
              <a:rPr lang="pt-BR" sz="3000" dirty="0" smtClean="0"/>
              <a:t>obreiro" Esta Corte Superior já se posicionou no sentido de que não se pode chancelar a conduta negligente da empresa quanto à emissão da CAT, porquanto se trata de documento obrigatório, nos termos do artigo 22, da Lei 8.213/91, apto a amparar a proteção do empregado acidentado, afigurando-se nítida a conduta ilícita ofensiva à dignidade do trabalhador, ante o descumprimento de normas trabalhista e previdenciária que regem a proteção à saúde. </a:t>
            </a:r>
            <a:endParaRPr lang="pt-BR" sz="2900" dirty="0"/>
          </a:p>
        </p:txBody>
      </p:sp>
    </p:spTree>
    <p:extLst>
      <p:ext uri="{BB962C8B-B14F-4D97-AF65-F5344CB8AC3E}">
        <p14:creationId xmlns:p14="http://schemas.microsoft.com/office/powerpoint/2010/main" val="192100576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0" y="1"/>
            <a:ext cx="12191999" cy="7432804"/>
          </a:xfrm>
          <a:prstGeom prst="rect">
            <a:avLst/>
          </a:prstGeom>
          <a:noFill/>
        </p:spPr>
        <p:txBody>
          <a:bodyPr wrap="square" rtlCol="0">
            <a:spAutoFit/>
          </a:bodyPr>
          <a:lstStyle/>
          <a:p>
            <a:pPr algn="just"/>
            <a:r>
              <a:rPr lang="pt-BR" sz="3000" dirty="0" smtClean="0"/>
              <a:t>Precedentes. Incidência da Súmula 333/TST. Agravo de instrumento conhecido e desprovido. </a:t>
            </a:r>
          </a:p>
          <a:p>
            <a:pPr algn="just"/>
            <a:r>
              <a:rPr lang="pt-BR" sz="3000" dirty="0" smtClean="0"/>
              <a:t>( AIRR - 202500-12.2006.5.15.0096 , Relator Ministro: Alexandre de Souza Agra Belmonte, Data de Julgamento: 30/09/2015, 3ª Turma, Data de Publicação: DEJT 02/10/2015)</a:t>
            </a:r>
          </a:p>
          <a:p>
            <a:pPr algn="just"/>
            <a:endParaRPr lang="pt-BR" sz="3000" dirty="0" smtClean="0"/>
          </a:p>
          <a:p>
            <a:pPr algn="just"/>
            <a:r>
              <a:rPr lang="pt-BR" sz="3000" dirty="0" smtClean="0"/>
              <a:t>SEQUELAS</a:t>
            </a:r>
            <a:r>
              <a:rPr lang="pt-BR" sz="3000" dirty="0"/>
              <a:t>. AUSÊNCIA DE EMISSÃO DA CAT PELO EMPREGADOR. INDENIZAÇÃO POR DANOS MORAIS. RESPONSABILIDADE. 2. A recusa do empregador em emitir a CAT em face do acidente do trabalho sofrido pelo empregado caracteriza ato ilícito, resultando devida sua condenação ao pagamento de indenização por danos morais. Precedentes deste Tribunal Superior. 3. Recurso de revista conhecido e provido. (...)</a:t>
            </a:r>
          </a:p>
          <a:p>
            <a:pPr algn="just"/>
            <a:r>
              <a:rPr lang="pt-BR" sz="3000" dirty="0"/>
              <a:t>( RR - 5988-04.2010.5.01.0000 , Relator Ministro: </a:t>
            </a:r>
            <a:r>
              <a:rPr lang="pt-BR" sz="3000" dirty="0" err="1"/>
              <a:t>Lelio</a:t>
            </a:r>
            <a:r>
              <a:rPr lang="pt-BR" sz="3000" dirty="0"/>
              <a:t> Bentes Corrêa, Data de Julgamento: 04/02/2015, 1ª Turma, Data de Publicação: DEJT 06/02/2015)</a:t>
            </a:r>
          </a:p>
          <a:p>
            <a:pPr algn="just"/>
            <a:endParaRPr lang="pt-BR" sz="2800" dirty="0" smtClean="0"/>
          </a:p>
          <a:p>
            <a:pPr algn="just"/>
            <a:endParaRPr lang="pt-BR" sz="2900" dirty="0"/>
          </a:p>
        </p:txBody>
      </p:sp>
    </p:spTree>
    <p:extLst>
      <p:ext uri="{BB962C8B-B14F-4D97-AF65-F5344CB8AC3E}">
        <p14:creationId xmlns:p14="http://schemas.microsoft.com/office/powerpoint/2010/main" val="3479779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4616648"/>
          </a:xfrm>
          <a:prstGeom prst="rect">
            <a:avLst/>
          </a:prstGeom>
          <a:noFill/>
        </p:spPr>
        <p:txBody>
          <a:bodyPr wrap="square" rtlCol="0">
            <a:spAutoFit/>
          </a:bodyPr>
          <a:lstStyle/>
          <a:p>
            <a:pPr algn="ctr"/>
            <a:endParaRPr lang="pt-BR" sz="3500" b="1" dirty="0" smtClean="0"/>
          </a:p>
          <a:p>
            <a:pPr algn="ctr"/>
            <a:endParaRPr lang="pt-BR" sz="3500" b="1" dirty="0"/>
          </a:p>
          <a:p>
            <a:pPr algn="ctr"/>
            <a:endParaRPr lang="pt-BR" sz="3500" b="1" dirty="0" smtClean="0"/>
          </a:p>
          <a:p>
            <a:pPr algn="ctr"/>
            <a:endParaRPr lang="pt-BR" sz="3500" b="1" dirty="0"/>
          </a:p>
          <a:p>
            <a:pPr algn="ctr"/>
            <a:r>
              <a:rPr lang="pt-BR" sz="5000" b="1" dirty="0" smtClean="0"/>
              <a:t>1- </a:t>
            </a:r>
            <a:r>
              <a:rPr lang="pt-BR" sz="5000" b="1" dirty="0"/>
              <a:t>Reflexos das informações no âmbito da gestão e julgamento de processos judiciais</a:t>
            </a:r>
            <a:endParaRPr lang="pt-BR" sz="5000" dirty="0"/>
          </a:p>
          <a:p>
            <a:endParaRPr lang="pt-BR" sz="2800" dirty="0"/>
          </a:p>
          <a:p>
            <a:endParaRPr lang="pt-BR" sz="2600" dirty="0" smtClean="0"/>
          </a:p>
        </p:txBody>
      </p:sp>
    </p:spTree>
    <p:extLst>
      <p:ext uri="{BB962C8B-B14F-4D97-AF65-F5344CB8AC3E}">
        <p14:creationId xmlns:p14="http://schemas.microsoft.com/office/powerpoint/2010/main" val="95178129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4308872"/>
          </a:xfrm>
          <a:prstGeom prst="rect">
            <a:avLst/>
          </a:prstGeom>
          <a:noFill/>
        </p:spPr>
        <p:txBody>
          <a:bodyPr wrap="square" rtlCol="0">
            <a:spAutoFit/>
          </a:bodyPr>
          <a:lstStyle/>
          <a:p>
            <a:pPr algn="ctr"/>
            <a:endParaRPr lang="pt-BR" sz="3500" b="1" dirty="0" smtClean="0"/>
          </a:p>
          <a:p>
            <a:pPr algn="ctr"/>
            <a:endParaRPr lang="pt-BR" sz="3500" b="1" dirty="0"/>
          </a:p>
          <a:p>
            <a:pPr algn="ctr"/>
            <a:endParaRPr lang="pt-BR" sz="3500" b="1" dirty="0" smtClean="0"/>
          </a:p>
          <a:p>
            <a:pPr algn="ctr"/>
            <a:endParaRPr lang="pt-BR" sz="3500" b="1" dirty="0"/>
          </a:p>
          <a:p>
            <a:pPr algn="ctr"/>
            <a:endParaRPr lang="pt-BR" sz="4000" b="1" dirty="0" smtClean="0"/>
          </a:p>
          <a:p>
            <a:pPr algn="ctr"/>
            <a:r>
              <a:rPr lang="pt-BR" sz="4000" b="1" dirty="0" smtClean="0"/>
              <a:t>1.6.2- NTEP e julgamento de processos judiciais</a:t>
            </a:r>
          </a:p>
          <a:p>
            <a:endParaRPr lang="pt-BR" sz="2800" dirty="0"/>
          </a:p>
          <a:p>
            <a:endParaRPr lang="pt-BR" sz="2600" dirty="0" smtClean="0"/>
          </a:p>
        </p:txBody>
      </p:sp>
    </p:spTree>
    <p:extLst>
      <p:ext uri="{BB962C8B-B14F-4D97-AF65-F5344CB8AC3E}">
        <p14:creationId xmlns:p14="http://schemas.microsoft.com/office/powerpoint/2010/main" val="89923201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0" y="1"/>
            <a:ext cx="12191999" cy="7417415"/>
          </a:xfrm>
          <a:prstGeom prst="rect">
            <a:avLst/>
          </a:prstGeom>
          <a:noFill/>
        </p:spPr>
        <p:txBody>
          <a:bodyPr wrap="square" rtlCol="0">
            <a:spAutoFit/>
          </a:bodyPr>
          <a:lstStyle/>
          <a:p>
            <a:pPr algn="just"/>
            <a:r>
              <a:rPr lang="pt-BR" sz="2900" dirty="0"/>
              <a:t>RECURSO DE REVISTA. (...) No caso em tela, o Tribunal Regional consignou que as atividades exercidas pelo Reclamante demandavam a realização de movimentos repetitivos, bem como que a doença que acometeu o obreiro (</a:t>
            </a:r>
            <a:r>
              <a:rPr lang="pt-BR" sz="2900" dirty="0" err="1"/>
              <a:t>sinovite</a:t>
            </a:r>
            <a:r>
              <a:rPr lang="pt-BR" sz="2900" dirty="0"/>
              <a:t> em punho esquerdo) está enquadrada como caracterizadora do Nexo Técnico Epidemiológico relacionado ao CNAE da Reclamada. Nessa situação, presume-se a culpa da empregadora pela doença ocupacional e era dela o ônus de comprovar a adoção das necessárias medidas preventivas exigidas pela ordem jurídica em matéria de segurança e saúde no trabalho - deveres anexos ao contrato de trabalho -, a fim de evitar o infortúnio ocorrido, ônus do qual não se desonerou, a teor do que consta do acórdão regional. Devido, portanto, o pagamento da indenização por danos morais, em razão do preenchimento dos requisitos legais exigidos (dano, nexo causal e culpa empresarial). Recurso de revista não conhecido. </a:t>
            </a:r>
          </a:p>
          <a:p>
            <a:r>
              <a:rPr lang="pt-BR" sz="2900" dirty="0"/>
              <a:t>( RR - 457500-97.2009.5.09.0670 , Relator Ministro: Mauricio Godinho Delgado, Data de Julgamento: 09/10/2013, 3ª Turma, </a:t>
            </a:r>
            <a:r>
              <a:rPr lang="pt-BR" sz="2900" dirty="0" smtClean="0"/>
              <a:t>DEJT </a:t>
            </a:r>
            <a:r>
              <a:rPr lang="pt-BR" sz="2900" dirty="0"/>
              <a:t>11/10/2013)</a:t>
            </a:r>
          </a:p>
          <a:p>
            <a:endParaRPr lang="pt-BR" sz="2600" dirty="0" smtClean="0"/>
          </a:p>
        </p:txBody>
      </p:sp>
    </p:spTree>
    <p:extLst>
      <p:ext uri="{BB962C8B-B14F-4D97-AF65-F5344CB8AC3E}">
        <p14:creationId xmlns:p14="http://schemas.microsoft.com/office/powerpoint/2010/main" val="141512167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6494085"/>
          </a:xfrm>
          <a:prstGeom prst="rect">
            <a:avLst/>
          </a:prstGeom>
          <a:noFill/>
        </p:spPr>
        <p:txBody>
          <a:bodyPr wrap="square" rtlCol="0">
            <a:spAutoFit/>
          </a:bodyPr>
          <a:lstStyle/>
          <a:p>
            <a:pPr algn="just"/>
            <a:r>
              <a:rPr lang="en-US" sz="3000" b="1" dirty="0" smtClean="0"/>
              <a:t>(…) NEXO TÉCNICO EPIDEMIOLÓGICO. PRESUNÇÃO LEGAL RELATIVA DE NEXO DE CAUSALIDADE ENTRE DOENÇA E TRABALHO. ÔNUS DA PROVA. RESPONSABILIDADE.</a:t>
            </a:r>
            <a:r>
              <a:rPr lang="en-US" sz="3000" dirty="0" smtClean="0"/>
              <a:t> 3.1. Com o </a:t>
            </a:r>
            <a:r>
              <a:rPr lang="en-US" sz="3000" dirty="0" err="1" smtClean="0"/>
              <a:t>advento</a:t>
            </a:r>
            <a:r>
              <a:rPr lang="en-US" sz="3000" dirty="0" smtClean="0"/>
              <a:t> da Lei nº 11.430/2006, </a:t>
            </a:r>
            <a:r>
              <a:rPr lang="en-US" sz="3000" dirty="0" err="1" smtClean="0"/>
              <a:t>foi</a:t>
            </a:r>
            <a:r>
              <a:rPr lang="en-US" sz="3000" dirty="0" smtClean="0"/>
              <a:t> </a:t>
            </a:r>
            <a:r>
              <a:rPr lang="en-US" sz="3000" dirty="0" err="1" smtClean="0"/>
              <a:t>inserido</a:t>
            </a:r>
            <a:r>
              <a:rPr lang="en-US" sz="3000" dirty="0" smtClean="0"/>
              <a:t> o art. 21-A </a:t>
            </a:r>
            <a:r>
              <a:rPr lang="en-US" sz="3000" dirty="0" err="1" smtClean="0"/>
              <a:t>na</a:t>
            </a:r>
            <a:r>
              <a:rPr lang="en-US" sz="3000" dirty="0" smtClean="0"/>
              <a:t> Lei nº 8.213/1991, </a:t>
            </a:r>
            <a:r>
              <a:rPr lang="en-US" sz="3000" dirty="0" err="1" smtClean="0"/>
              <a:t>dispondo</a:t>
            </a:r>
            <a:r>
              <a:rPr lang="en-US" sz="3000" dirty="0" smtClean="0"/>
              <a:t> </a:t>
            </a:r>
            <a:r>
              <a:rPr lang="en-US" sz="3000" dirty="0" err="1" smtClean="0"/>
              <a:t>que</a:t>
            </a:r>
            <a:r>
              <a:rPr lang="en-US" sz="3000" dirty="0" smtClean="0"/>
              <a:t> -a </a:t>
            </a:r>
            <a:r>
              <a:rPr lang="en-US" sz="3000" dirty="0" err="1" smtClean="0"/>
              <a:t>perícia</a:t>
            </a:r>
            <a:r>
              <a:rPr lang="en-US" sz="3000" dirty="0" smtClean="0"/>
              <a:t> </a:t>
            </a:r>
            <a:r>
              <a:rPr lang="en-US" sz="3000" dirty="0" err="1" smtClean="0"/>
              <a:t>médica</a:t>
            </a:r>
            <a:r>
              <a:rPr lang="en-US" sz="3000" dirty="0" smtClean="0"/>
              <a:t> do INSS </a:t>
            </a:r>
            <a:r>
              <a:rPr lang="en-US" sz="3000" dirty="0" err="1" smtClean="0"/>
              <a:t>considerará</a:t>
            </a:r>
            <a:r>
              <a:rPr lang="en-US" sz="3000" dirty="0" smtClean="0"/>
              <a:t> </a:t>
            </a:r>
            <a:r>
              <a:rPr lang="en-US" sz="3000" dirty="0" err="1" smtClean="0"/>
              <a:t>caracterizada</a:t>
            </a:r>
            <a:r>
              <a:rPr lang="en-US" sz="3000" dirty="0" smtClean="0"/>
              <a:t> a </a:t>
            </a:r>
            <a:r>
              <a:rPr lang="en-US" sz="3000" dirty="0" err="1" smtClean="0"/>
              <a:t>natureza</a:t>
            </a:r>
            <a:r>
              <a:rPr lang="en-US" sz="3000" dirty="0" smtClean="0"/>
              <a:t> </a:t>
            </a:r>
            <a:r>
              <a:rPr lang="en-US" sz="3000" dirty="0" err="1" smtClean="0"/>
              <a:t>acidentária</a:t>
            </a:r>
            <a:r>
              <a:rPr lang="en-US" sz="3000" dirty="0" smtClean="0"/>
              <a:t> da </a:t>
            </a:r>
            <a:r>
              <a:rPr lang="en-US" sz="3000" dirty="0" err="1" smtClean="0"/>
              <a:t>incapacidade</a:t>
            </a:r>
            <a:r>
              <a:rPr lang="en-US" sz="3000" dirty="0" smtClean="0"/>
              <a:t> </a:t>
            </a:r>
            <a:r>
              <a:rPr lang="en-US" sz="3000" dirty="0" err="1" smtClean="0"/>
              <a:t>quando</a:t>
            </a:r>
            <a:r>
              <a:rPr lang="en-US" sz="3000" dirty="0" smtClean="0"/>
              <a:t> </a:t>
            </a:r>
            <a:r>
              <a:rPr lang="en-US" sz="3000" dirty="0" err="1" smtClean="0"/>
              <a:t>constatar</a:t>
            </a:r>
            <a:r>
              <a:rPr lang="en-US" sz="3000" dirty="0" smtClean="0"/>
              <a:t> </a:t>
            </a:r>
            <a:r>
              <a:rPr lang="en-US" sz="3000" dirty="0" err="1" smtClean="0"/>
              <a:t>ocorrência</a:t>
            </a:r>
            <a:r>
              <a:rPr lang="en-US" sz="3000" dirty="0" smtClean="0"/>
              <a:t> de </a:t>
            </a:r>
            <a:r>
              <a:rPr lang="en-US" sz="3000" dirty="0" err="1" smtClean="0"/>
              <a:t>nexo</a:t>
            </a:r>
            <a:r>
              <a:rPr lang="en-US" sz="3000" dirty="0" smtClean="0"/>
              <a:t> </a:t>
            </a:r>
            <a:r>
              <a:rPr lang="en-US" sz="3000" dirty="0" err="1" smtClean="0"/>
              <a:t>técnico</a:t>
            </a:r>
            <a:r>
              <a:rPr lang="en-US" sz="3000" dirty="0" smtClean="0"/>
              <a:t> </a:t>
            </a:r>
            <a:r>
              <a:rPr lang="en-US" sz="3000" dirty="0" err="1" smtClean="0"/>
              <a:t>epidemiológico</a:t>
            </a:r>
            <a:r>
              <a:rPr lang="en-US" sz="3000" dirty="0" smtClean="0"/>
              <a:t> entre o </a:t>
            </a:r>
            <a:r>
              <a:rPr lang="en-US" sz="3000" dirty="0" err="1" smtClean="0"/>
              <a:t>trabalho</a:t>
            </a:r>
            <a:r>
              <a:rPr lang="en-US" sz="3000" dirty="0" smtClean="0"/>
              <a:t> e o </a:t>
            </a:r>
            <a:r>
              <a:rPr lang="en-US" sz="3000" dirty="0" err="1" smtClean="0"/>
              <a:t>agravo</a:t>
            </a:r>
            <a:r>
              <a:rPr lang="en-US" sz="3000" dirty="0" smtClean="0"/>
              <a:t>, </a:t>
            </a:r>
            <a:r>
              <a:rPr lang="en-US" sz="3000" dirty="0" err="1" smtClean="0"/>
              <a:t>decorrente</a:t>
            </a:r>
            <a:r>
              <a:rPr lang="en-US" sz="3000" dirty="0" smtClean="0"/>
              <a:t> da </a:t>
            </a:r>
            <a:r>
              <a:rPr lang="en-US" sz="3000" dirty="0" err="1" smtClean="0"/>
              <a:t>relação</a:t>
            </a:r>
            <a:r>
              <a:rPr lang="en-US" sz="3000" dirty="0" smtClean="0"/>
              <a:t> entre a </a:t>
            </a:r>
            <a:r>
              <a:rPr lang="en-US" sz="3000" dirty="0" err="1" smtClean="0"/>
              <a:t>atividade</a:t>
            </a:r>
            <a:r>
              <a:rPr lang="en-US" sz="3000" dirty="0" smtClean="0"/>
              <a:t> da </a:t>
            </a:r>
            <a:r>
              <a:rPr lang="en-US" sz="3000" dirty="0" err="1" smtClean="0"/>
              <a:t>empresa</a:t>
            </a:r>
            <a:r>
              <a:rPr lang="en-US" sz="3000" dirty="0" smtClean="0"/>
              <a:t> e a </a:t>
            </a:r>
            <a:r>
              <a:rPr lang="en-US" sz="3000" dirty="0" err="1" smtClean="0"/>
              <a:t>entidade</a:t>
            </a:r>
            <a:r>
              <a:rPr lang="en-US" sz="3000" dirty="0" smtClean="0"/>
              <a:t> </a:t>
            </a:r>
            <a:r>
              <a:rPr lang="en-US" sz="3000" dirty="0" err="1" smtClean="0"/>
              <a:t>mórbida</a:t>
            </a:r>
            <a:r>
              <a:rPr lang="en-US" sz="3000" dirty="0" smtClean="0"/>
              <a:t> </a:t>
            </a:r>
            <a:r>
              <a:rPr lang="en-US" sz="3000" dirty="0" err="1" smtClean="0"/>
              <a:t>motivadora</a:t>
            </a:r>
            <a:r>
              <a:rPr lang="en-US" sz="3000" dirty="0" smtClean="0"/>
              <a:t> da </a:t>
            </a:r>
            <a:r>
              <a:rPr lang="en-US" sz="3000" dirty="0" err="1" smtClean="0"/>
              <a:t>incapacidade</a:t>
            </a:r>
            <a:r>
              <a:rPr lang="en-US" sz="3000" dirty="0" smtClean="0"/>
              <a:t> </a:t>
            </a:r>
            <a:r>
              <a:rPr lang="en-US" sz="3000" dirty="0" err="1" smtClean="0"/>
              <a:t>elencada</a:t>
            </a:r>
            <a:r>
              <a:rPr lang="en-US" sz="3000" dirty="0" smtClean="0"/>
              <a:t> </a:t>
            </a:r>
            <a:r>
              <a:rPr lang="en-US" sz="3000" dirty="0" err="1" smtClean="0"/>
              <a:t>na</a:t>
            </a:r>
            <a:r>
              <a:rPr lang="en-US" sz="3000" dirty="0" smtClean="0"/>
              <a:t> </a:t>
            </a:r>
            <a:r>
              <a:rPr lang="en-US" sz="3000" dirty="0" err="1" smtClean="0"/>
              <a:t>Classificação</a:t>
            </a:r>
            <a:r>
              <a:rPr lang="en-US" sz="3000" dirty="0" smtClean="0"/>
              <a:t> </a:t>
            </a:r>
            <a:r>
              <a:rPr lang="en-US" sz="3000" dirty="0" err="1" smtClean="0"/>
              <a:t>Internacional</a:t>
            </a:r>
            <a:r>
              <a:rPr lang="en-US" sz="3000" dirty="0" smtClean="0"/>
              <a:t> de </a:t>
            </a:r>
            <a:r>
              <a:rPr lang="en-US" sz="3000" dirty="0" err="1" smtClean="0"/>
              <a:t>Doenças</a:t>
            </a:r>
            <a:r>
              <a:rPr lang="en-US" sz="3000" dirty="0" smtClean="0"/>
              <a:t> - CID, </a:t>
            </a:r>
            <a:r>
              <a:rPr lang="en-US" sz="3000" dirty="0" err="1" smtClean="0"/>
              <a:t>em</a:t>
            </a:r>
            <a:r>
              <a:rPr lang="en-US" sz="3000" dirty="0" smtClean="0"/>
              <a:t> </a:t>
            </a:r>
            <a:r>
              <a:rPr lang="en-US" sz="3000" dirty="0" err="1" smtClean="0"/>
              <a:t>conformidade</a:t>
            </a:r>
            <a:r>
              <a:rPr lang="en-US" sz="3000" dirty="0" smtClean="0"/>
              <a:t> com o </a:t>
            </a:r>
            <a:r>
              <a:rPr lang="en-US" sz="3000" dirty="0" err="1" smtClean="0"/>
              <a:t>que</a:t>
            </a:r>
            <a:r>
              <a:rPr lang="en-US" sz="3000" dirty="0" smtClean="0"/>
              <a:t> </a:t>
            </a:r>
            <a:r>
              <a:rPr lang="en-US" sz="3000" dirty="0" err="1" smtClean="0"/>
              <a:t>dispuser</a:t>
            </a:r>
            <a:r>
              <a:rPr lang="en-US" sz="3000" dirty="0" smtClean="0"/>
              <a:t> o </a:t>
            </a:r>
            <a:r>
              <a:rPr lang="en-US" sz="3000" dirty="0" err="1" smtClean="0"/>
              <a:t>regulamento</a:t>
            </a:r>
            <a:r>
              <a:rPr lang="en-US" sz="3000" dirty="0" smtClean="0"/>
              <a:t>-. A </a:t>
            </a:r>
            <a:r>
              <a:rPr lang="en-US" sz="3000" dirty="0" err="1" smtClean="0"/>
              <a:t>instituição</a:t>
            </a:r>
            <a:r>
              <a:rPr lang="en-US" sz="3000" dirty="0" smtClean="0"/>
              <a:t> do </a:t>
            </a:r>
            <a:r>
              <a:rPr lang="en-US" sz="3000" dirty="0" err="1" smtClean="0"/>
              <a:t>nexo</a:t>
            </a:r>
            <a:r>
              <a:rPr lang="en-US" sz="3000" dirty="0" smtClean="0"/>
              <a:t> </a:t>
            </a:r>
            <a:r>
              <a:rPr lang="en-US" sz="3000" dirty="0" err="1" smtClean="0"/>
              <a:t>técnico</a:t>
            </a:r>
            <a:r>
              <a:rPr lang="en-US" sz="3000" dirty="0" smtClean="0"/>
              <a:t> </a:t>
            </a:r>
            <a:r>
              <a:rPr lang="en-US" sz="3000" dirty="0" err="1" smtClean="0"/>
              <a:t>epidemiológico</a:t>
            </a:r>
            <a:r>
              <a:rPr lang="en-US" sz="3000" dirty="0" smtClean="0"/>
              <a:t> </a:t>
            </a:r>
            <a:r>
              <a:rPr lang="en-US" sz="3000" dirty="0" err="1" smtClean="0"/>
              <a:t>previdenciário</a:t>
            </a:r>
            <a:r>
              <a:rPr lang="en-US" sz="3000" dirty="0" smtClean="0"/>
              <a:t> - NTEP </a:t>
            </a:r>
            <a:r>
              <a:rPr lang="en-US" sz="3000" dirty="0" err="1" smtClean="0"/>
              <a:t>constitui</a:t>
            </a:r>
            <a:r>
              <a:rPr lang="en-US" sz="3000" dirty="0" smtClean="0"/>
              <a:t> </a:t>
            </a:r>
            <a:r>
              <a:rPr lang="en-US" sz="3000" dirty="0" err="1" smtClean="0"/>
              <a:t>medida</a:t>
            </a:r>
            <a:r>
              <a:rPr lang="en-US" sz="3000" dirty="0" smtClean="0"/>
              <a:t> de </a:t>
            </a:r>
            <a:r>
              <a:rPr lang="en-US" sz="3000" dirty="0" err="1" smtClean="0"/>
              <a:t>proteção</a:t>
            </a:r>
            <a:r>
              <a:rPr lang="en-US" sz="3000" dirty="0" smtClean="0"/>
              <a:t> </a:t>
            </a:r>
            <a:r>
              <a:rPr lang="en-US" sz="3000" dirty="0" err="1" smtClean="0"/>
              <a:t>à</a:t>
            </a:r>
            <a:r>
              <a:rPr lang="en-US" sz="3000" dirty="0" smtClean="0"/>
              <a:t> </a:t>
            </a:r>
            <a:r>
              <a:rPr lang="en-US" sz="3000" dirty="0" err="1" smtClean="0"/>
              <a:t>saúde</a:t>
            </a:r>
            <a:r>
              <a:rPr lang="en-US" sz="3000" dirty="0" smtClean="0"/>
              <a:t> do </a:t>
            </a:r>
            <a:r>
              <a:rPr lang="en-US" sz="3000" dirty="0" err="1" smtClean="0"/>
              <a:t>trabalhador</a:t>
            </a:r>
            <a:r>
              <a:rPr lang="en-US" sz="3000" dirty="0" smtClean="0"/>
              <a:t> e </a:t>
            </a:r>
            <a:r>
              <a:rPr lang="en-US" sz="3000" dirty="0" err="1" smtClean="0"/>
              <a:t>decorre</a:t>
            </a:r>
            <a:r>
              <a:rPr lang="en-US" sz="3000" dirty="0" smtClean="0"/>
              <a:t> do </a:t>
            </a:r>
            <a:r>
              <a:rPr lang="en-US" sz="3000" dirty="0" err="1" smtClean="0"/>
              <a:t>reiterado</a:t>
            </a:r>
            <a:r>
              <a:rPr lang="en-US" sz="3000" dirty="0" smtClean="0"/>
              <a:t> </a:t>
            </a:r>
            <a:r>
              <a:rPr lang="en-US" sz="3000" dirty="0" err="1" smtClean="0"/>
              <a:t>descumprimento</a:t>
            </a:r>
            <a:r>
              <a:rPr lang="en-US" sz="3000" dirty="0" smtClean="0"/>
              <a:t>, </a:t>
            </a:r>
            <a:r>
              <a:rPr lang="en-US" sz="3000" dirty="0" err="1" smtClean="0"/>
              <a:t>pelos</a:t>
            </a:r>
            <a:r>
              <a:rPr lang="en-US" sz="3000" dirty="0" smtClean="0"/>
              <a:t> </a:t>
            </a:r>
            <a:r>
              <a:rPr lang="en-US" sz="3000" dirty="0" err="1" smtClean="0"/>
              <a:t>empregadores</a:t>
            </a:r>
            <a:r>
              <a:rPr lang="en-US" sz="3000" dirty="0" smtClean="0"/>
              <a:t>, da </a:t>
            </a:r>
            <a:r>
              <a:rPr lang="en-US" sz="3000" dirty="0" err="1" smtClean="0"/>
              <a:t>emissão</a:t>
            </a:r>
            <a:r>
              <a:rPr lang="en-US" sz="3000" dirty="0" smtClean="0"/>
              <a:t> de CAT e das </a:t>
            </a:r>
            <a:r>
              <a:rPr lang="en-US" sz="3000" dirty="0" err="1" smtClean="0"/>
              <a:t>dificuldades</a:t>
            </a:r>
            <a:r>
              <a:rPr lang="en-US" sz="3000" dirty="0" smtClean="0"/>
              <a:t> de </a:t>
            </a:r>
            <a:r>
              <a:rPr lang="en-US" sz="3000" dirty="0" err="1" smtClean="0"/>
              <a:t>fiscalização</a:t>
            </a:r>
            <a:r>
              <a:rPr lang="en-US" sz="3000" dirty="0" smtClean="0"/>
              <a:t>. (</a:t>
            </a:r>
            <a:r>
              <a:rPr lang="is-IS" sz="3000" dirty="0" smtClean="0"/>
              <a:t>…)</a:t>
            </a:r>
            <a:endParaRPr lang="pt-BR" sz="3000" dirty="0"/>
          </a:p>
          <a:p>
            <a:endParaRPr lang="pt-BR" sz="2600" dirty="0" smtClean="0"/>
          </a:p>
        </p:txBody>
      </p:sp>
    </p:spTree>
    <p:extLst>
      <p:ext uri="{BB962C8B-B14F-4D97-AF65-F5344CB8AC3E}">
        <p14:creationId xmlns:p14="http://schemas.microsoft.com/office/powerpoint/2010/main" val="174096707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5570756"/>
          </a:xfrm>
          <a:prstGeom prst="rect">
            <a:avLst/>
          </a:prstGeom>
          <a:noFill/>
        </p:spPr>
        <p:txBody>
          <a:bodyPr wrap="square" rtlCol="0">
            <a:spAutoFit/>
          </a:bodyPr>
          <a:lstStyle/>
          <a:p>
            <a:pPr algn="just"/>
            <a:r>
              <a:rPr lang="en-US" sz="3000" dirty="0" smtClean="0"/>
              <a:t>Trata-se de </a:t>
            </a:r>
            <a:r>
              <a:rPr lang="en-US" sz="3000" dirty="0" err="1" smtClean="0"/>
              <a:t>método</a:t>
            </a:r>
            <a:r>
              <a:rPr lang="en-US" sz="3000" dirty="0" smtClean="0"/>
              <a:t> de </a:t>
            </a:r>
            <a:r>
              <a:rPr lang="en-US" sz="3000" dirty="0" err="1" smtClean="0"/>
              <a:t>associação</a:t>
            </a:r>
            <a:r>
              <a:rPr lang="en-US" sz="3000" dirty="0" smtClean="0"/>
              <a:t> </a:t>
            </a:r>
            <a:r>
              <a:rPr lang="en-US" sz="3000" dirty="0" err="1" smtClean="0"/>
              <a:t>estatística</a:t>
            </a:r>
            <a:r>
              <a:rPr lang="en-US" sz="3000" dirty="0" smtClean="0"/>
              <a:t>, </a:t>
            </a:r>
            <a:r>
              <a:rPr lang="en-US" sz="3000" dirty="0" err="1" smtClean="0"/>
              <a:t>em</a:t>
            </a:r>
            <a:r>
              <a:rPr lang="en-US" sz="3000" dirty="0" smtClean="0"/>
              <a:t> </a:t>
            </a:r>
            <a:r>
              <a:rPr lang="en-US" sz="3000" dirty="0" err="1" smtClean="0"/>
              <a:t>que</a:t>
            </a:r>
            <a:r>
              <a:rPr lang="en-US" sz="3000" dirty="0" smtClean="0"/>
              <a:t> se </a:t>
            </a:r>
            <a:r>
              <a:rPr lang="en-US" sz="3000" dirty="0" err="1" smtClean="0"/>
              <a:t>compara</a:t>
            </a:r>
            <a:r>
              <a:rPr lang="en-US" sz="3000" dirty="0" smtClean="0"/>
              <a:t> a </a:t>
            </a:r>
            <a:r>
              <a:rPr lang="en-US" sz="3000" dirty="0" err="1" smtClean="0"/>
              <a:t>recorrência</a:t>
            </a:r>
            <a:r>
              <a:rPr lang="en-US" sz="3000" dirty="0" smtClean="0"/>
              <a:t> do </a:t>
            </a:r>
            <a:r>
              <a:rPr lang="en-US" sz="3000" dirty="0" err="1" smtClean="0"/>
              <a:t>surgimento</a:t>
            </a:r>
            <a:r>
              <a:rPr lang="en-US" sz="3000" dirty="0" smtClean="0"/>
              <a:t> de </a:t>
            </a:r>
            <a:r>
              <a:rPr lang="en-US" sz="3000" dirty="0" err="1" smtClean="0"/>
              <a:t>patologias</a:t>
            </a:r>
            <a:r>
              <a:rPr lang="en-US" sz="3000" dirty="0" smtClean="0"/>
              <a:t>, </a:t>
            </a:r>
            <a:r>
              <a:rPr lang="en-US" sz="3000" dirty="0" err="1" smtClean="0"/>
              <a:t>em</a:t>
            </a:r>
            <a:r>
              <a:rPr lang="en-US" sz="3000" dirty="0" smtClean="0"/>
              <a:t> </a:t>
            </a:r>
            <a:r>
              <a:rPr lang="en-US" sz="3000" dirty="0" err="1" smtClean="0"/>
              <a:t>grupos</a:t>
            </a:r>
            <a:r>
              <a:rPr lang="en-US" sz="3000" dirty="0" smtClean="0"/>
              <a:t> de </a:t>
            </a:r>
            <a:r>
              <a:rPr lang="en-US" sz="3000" dirty="0" err="1" smtClean="0"/>
              <a:t>trabalhadores</a:t>
            </a:r>
            <a:r>
              <a:rPr lang="en-US" sz="3000" dirty="0" smtClean="0"/>
              <a:t>, a </a:t>
            </a:r>
            <a:r>
              <a:rPr lang="en-US" sz="3000" dirty="0" err="1" smtClean="0"/>
              <a:t>determinada</a:t>
            </a:r>
            <a:r>
              <a:rPr lang="en-US" sz="3000" dirty="0" smtClean="0"/>
              <a:t> </a:t>
            </a:r>
            <a:r>
              <a:rPr lang="en-US" sz="3000" dirty="0" err="1" smtClean="0"/>
              <a:t>atividade</a:t>
            </a:r>
            <a:r>
              <a:rPr lang="en-US" sz="3000" dirty="0" smtClean="0"/>
              <a:t>, </a:t>
            </a:r>
            <a:r>
              <a:rPr lang="en-US" sz="3000" dirty="0" err="1" smtClean="0"/>
              <a:t>estabelecendo</a:t>
            </a:r>
            <a:r>
              <a:rPr lang="en-US" sz="3000" dirty="0" smtClean="0"/>
              <a:t>-se </a:t>
            </a:r>
            <a:r>
              <a:rPr lang="en-US" sz="3000" dirty="0" err="1" smtClean="0"/>
              <a:t>nexo</a:t>
            </a:r>
            <a:r>
              <a:rPr lang="en-US" sz="3000" dirty="0" smtClean="0"/>
              <a:t> de </a:t>
            </a:r>
            <a:r>
              <a:rPr lang="en-US" sz="3000" dirty="0" err="1" smtClean="0"/>
              <a:t>causalidade</a:t>
            </a:r>
            <a:r>
              <a:rPr lang="en-US" sz="3000" dirty="0" smtClean="0"/>
              <a:t> </a:t>
            </a:r>
            <a:r>
              <a:rPr lang="en-US" sz="3000" dirty="0" err="1" smtClean="0"/>
              <a:t>presumido</a:t>
            </a:r>
            <a:r>
              <a:rPr lang="en-US" sz="3000" dirty="0" smtClean="0"/>
              <a:t>. 3.2. A </a:t>
            </a:r>
            <a:r>
              <a:rPr lang="en-US" sz="3000" dirty="0" err="1" smtClean="0"/>
              <a:t>atividade</a:t>
            </a:r>
            <a:r>
              <a:rPr lang="en-US" sz="3000" dirty="0" smtClean="0"/>
              <a:t> </a:t>
            </a:r>
            <a:r>
              <a:rPr lang="en-US" sz="3000" dirty="0" err="1" smtClean="0"/>
              <a:t>na</a:t>
            </a:r>
            <a:r>
              <a:rPr lang="en-US" sz="3000" dirty="0" smtClean="0"/>
              <a:t> </a:t>
            </a:r>
            <a:r>
              <a:rPr lang="en-US" sz="3000" dirty="0" err="1" smtClean="0"/>
              <a:t>lavoura</a:t>
            </a:r>
            <a:r>
              <a:rPr lang="en-US" sz="3000" dirty="0" smtClean="0"/>
              <a:t> </a:t>
            </a:r>
            <a:r>
              <a:rPr lang="en-US" sz="3000" dirty="0" err="1" smtClean="0"/>
              <a:t>canavieira</a:t>
            </a:r>
            <a:r>
              <a:rPr lang="en-US" sz="3000" dirty="0" smtClean="0"/>
              <a:t> </a:t>
            </a:r>
            <a:r>
              <a:rPr lang="en-US" sz="3000" dirty="0" err="1" smtClean="0"/>
              <a:t>está</a:t>
            </a:r>
            <a:r>
              <a:rPr lang="en-US" sz="3000" dirty="0" smtClean="0"/>
              <a:t> </a:t>
            </a:r>
            <a:r>
              <a:rPr lang="en-US" sz="3000" dirty="0" err="1" smtClean="0"/>
              <a:t>inserida</a:t>
            </a:r>
            <a:r>
              <a:rPr lang="en-US" sz="3000" dirty="0" smtClean="0"/>
              <a:t> </a:t>
            </a:r>
            <a:r>
              <a:rPr lang="en-US" sz="3000" dirty="0" err="1" smtClean="0"/>
              <a:t>nesse</a:t>
            </a:r>
            <a:r>
              <a:rPr lang="en-US" sz="3000" dirty="0" smtClean="0"/>
              <a:t> </a:t>
            </a:r>
            <a:r>
              <a:rPr lang="en-US" sz="3000" dirty="0" err="1" smtClean="0"/>
              <a:t>quadro</a:t>
            </a:r>
            <a:r>
              <a:rPr lang="en-US" sz="3000" dirty="0" smtClean="0"/>
              <a:t>, </a:t>
            </a:r>
            <a:r>
              <a:rPr lang="en-US" sz="3000" dirty="0" err="1" smtClean="0"/>
              <a:t>gerando</a:t>
            </a:r>
            <a:r>
              <a:rPr lang="en-US" sz="3000" dirty="0" smtClean="0"/>
              <a:t> </a:t>
            </a:r>
            <a:r>
              <a:rPr lang="en-US" sz="3000" dirty="0" err="1" smtClean="0"/>
              <a:t>presunção</a:t>
            </a:r>
            <a:r>
              <a:rPr lang="en-US" sz="3000" dirty="0" smtClean="0"/>
              <a:t> </a:t>
            </a:r>
            <a:r>
              <a:rPr lang="en-US" sz="3000" dirty="0" err="1" smtClean="0"/>
              <a:t>relativa</a:t>
            </a:r>
            <a:r>
              <a:rPr lang="en-US" sz="3000" dirty="0" smtClean="0"/>
              <a:t> de </a:t>
            </a:r>
            <a:r>
              <a:rPr lang="en-US" sz="3000" dirty="0" err="1" smtClean="0"/>
              <a:t>causalidade</a:t>
            </a:r>
            <a:r>
              <a:rPr lang="en-US" sz="3000" dirty="0" smtClean="0"/>
              <a:t> entre a </a:t>
            </a:r>
            <a:r>
              <a:rPr lang="en-US" sz="3000" dirty="0" err="1" smtClean="0"/>
              <a:t>entidade</a:t>
            </a:r>
            <a:r>
              <a:rPr lang="en-US" sz="3000" dirty="0" smtClean="0"/>
              <a:t> </a:t>
            </a:r>
            <a:r>
              <a:rPr lang="en-US" sz="3000" dirty="0" err="1" smtClean="0"/>
              <a:t>mórbida</a:t>
            </a:r>
            <a:r>
              <a:rPr lang="en-US" sz="3000" dirty="0" smtClean="0"/>
              <a:t> e a </a:t>
            </a:r>
            <a:r>
              <a:rPr lang="en-US" sz="3000" dirty="0" err="1" smtClean="0"/>
              <a:t>atividade</a:t>
            </a:r>
            <a:r>
              <a:rPr lang="en-US" sz="3000" dirty="0" smtClean="0"/>
              <a:t> </a:t>
            </a:r>
            <a:r>
              <a:rPr lang="en-US" sz="3000" dirty="0" err="1" smtClean="0"/>
              <a:t>laboral</a:t>
            </a:r>
            <a:r>
              <a:rPr lang="en-US" sz="3000" dirty="0" smtClean="0"/>
              <a:t> (arts. 21-A da Lei nº 8.213/1991, 337, § 3º, e </a:t>
            </a:r>
            <a:r>
              <a:rPr lang="en-US" sz="3000" dirty="0" err="1" smtClean="0"/>
              <a:t>Anexos</a:t>
            </a:r>
            <a:r>
              <a:rPr lang="en-US" sz="3000" dirty="0" smtClean="0"/>
              <a:t> do </a:t>
            </a:r>
            <a:r>
              <a:rPr lang="en-US" sz="3000" dirty="0" err="1" smtClean="0"/>
              <a:t>Decreto</a:t>
            </a:r>
            <a:r>
              <a:rPr lang="en-US" sz="3000" dirty="0" smtClean="0"/>
              <a:t> nº 3.048/1999). </a:t>
            </a:r>
            <a:r>
              <a:rPr lang="en-US" sz="3000" dirty="0" err="1" smtClean="0"/>
              <a:t>Em</a:t>
            </a:r>
            <a:r>
              <a:rPr lang="en-US" sz="3000" dirty="0" smtClean="0"/>
              <a:t> </a:t>
            </a:r>
            <a:r>
              <a:rPr lang="en-US" sz="3000" dirty="0" err="1" smtClean="0"/>
              <a:t>tal</a:t>
            </a:r>
            <a:r>
              <a:rPr lang="en-US" sz="3000" dirty="0" smtClean="0"/>
              <a:t> </a:t>
            </a:r>
            <a:r>
              <a:rPr lang="en-US" sz="3000" dirty="0" err="1" smtClean="0"/>
              <a:t>caso</a:t>
            </a:r>
            <a:r>
              <a:rPr lang="en-US" sz="3000" dirty="0" smtClean="0"/>
              <a:t>, o </a:t>
            </a:r>
            <a:r>
              <a:rPr lang="en-US" sz="3000" dirty="0" err="1" smtClean="0"/>
              <a:t>afastamento</a:t>
            </a:r>
            <a:r>
              <a:rPr lang="en-US" sz="3000" dirty="0" smtClean="0"/>
              <a:t> da </a:t>
            </a:r>
            <a:r>
              <a:rPr lang="en-US" sz="3000" dirty="0" err="1" smtClean="0"/>
              <a:t>presunção</a:t>
            </a:r>
            <a:r>
              <a:rPr lang="en-US" sz="3000" dirty="0" smtClean="0"/>
              <a:t> </a:t>
            </a:r>
            <a:r>
              <a:rPr lang="en-US" sz="3000" dirty="0" err="1" smtClean="0"/>
              <a:t>recai</a:t>
            </a:r>
            <a:r>
              <a:rPr lang="en-US" sz="3000" dirty="0" smtClean="0"/>
              <a:t>, no </a:t>
            </a:r>
            <a:r>
              <a:rPr lang="en-US" sz="3000" dirty="0" err="1" smtClean="0"/>
              <a:t>ambiente</a:t>
            </a:r>
            <a:r>
              <a:rPr lang="en-US" sz="3000" dirty="0" smtClean="0"/>
              <a:t> </a:t>
            </a:r>
            <a:r>
              <a:rPr lang="en-US" sz="3000" dirty="0" err="1" smtClean="0"/>
              <a:t>processual</a:t>
            </a:r>
            <a:r>
              <a:rPr lang="en-US" sz="3000" dirty="0" smtClean="0"/>
              <a:t>, </a:t>
            </a:r>
            <a:r>
              <a:rPr lang="en-US" sz="3000" dirty="0" err="1" smtClean="0"/>
              <a:t>sobre</a:t>
            </a:r>
            <a:r>
              <a:rPr lang="en-US" sz="3000" dirty="0" smtClean="0"/>
              <a:t> o </a:t>
            </a:r>
            <a:r>
              <a:rPr lang="en-US" sz="3000" dirty="0" err="1" smtClean="0"/>
              <a:t>empregador</a:t>
            </a:r>
            <a:r>
              <a:rPr lang="en-US" sz="3000" dirty="0" smtClean="0"/>
              <a:t>. </a:t>
            </a:r>
            <a:r>
              <a:rPr lang="en-US" sz="3000" dirty="0" err="1" smtClean="0"/>
              <a:t>Recurso</a:t>
            </a:r>
            <a:r>
              <a:rPr lang="en-US" sz="3000" dirty="0" smtClean="0"/>
              <a:t> de </a:t>
            </a:r>
            <a:r>
              <a:rPr lang="en-US" sz="3000" dirty="0" err="1" smtClean="0"/>
              <a:t>revista</a:t>
            </a:r>
            <a:r>
              <a:rPr lang="en-US" sz="3000" dirty="0" smtClean="0"/>
              <a:t> </a:t>
            </a:r>
            <a:r>
              <a:rPr lang="en-US" sz="3000" dirty="0" err="1" smtClean="0"/>
              <a:t>não</a:t>
            </a:r>
            <a:r>
              <a:rPr lang="en-US" sz="3000" dirty="0" smtClean="0"/>
              <a:t> </a:t>
            </a:r>
            <a:r>
              <a:rPr lang="en-US" sz="3000" dirty="0" err="1" smtClean="0"/>
              <a:t>conhecido</a:t>
            </a:r>
            <a:r>
              <a:rPr lang="en-US" sz="3000" dirty="0" smtClean="0"/>
              <a:t>. (…)</a:t>
            </a:r>
            <a:endParaRPr lang="pt-BR" sz="3000" dirty="0" smtClean="0"/>
          </a:p>
          <a:p>
            <a:r>
              <a:rPr lang="en-US" sz="3000" dirty="0" err="1" smtClean="0"/>
              <a:t>Processo</a:t>
            </a:r>
            <a:r>
              <a:rPr lang="en-US" sz="3000" dirty="0" smtClean="0"/>
              <a:t>: RR - 154800-57.2009.5.18.0191 Data de </a:t>
            </a:r>
            <a:r>
              <a:rPr lang="en-US" sz="3000" dirty="0" err="1" smtClean="0"/>
              <a:t>Julgamento</a:t>
            </a:r>
            <a:r>
              <a:rPr lang="en-US" sz="3000" dirty="0" smtClean="0"/>
              <a:t>: 14/12/2011, Relator </a:t>
            </a:r>
            <a:r>
              <a:rPr lang="en-US" sz="3000" dirty="0" err="1" smtClean="0"/>
              <a:t>Ministro</a:t>
            </a:r>
            <a:r>
              <a:rPr lang="en-US" sz="3000" dirty="0" smtClean="0"/>
              <a:t>: Alberto Luiz </a:t>
            </a:r>
            <a:r>
              <a:rPr lang="en-US" sz="3000" dirty="0" err="1" smtClean="0"/>
              <a:t>Bresciani</a:t>
            </a:r>
            <a:r>
              <a:rPr lang="en-US" sz="3000" dirty="0" smtClean="0"/>
              <a:t> de </a:t>
            </a:r>
            <a:r>
              <a:rPr lang="en-US" sz="3000" dirty="0" err="1" smtClean="0"/>
              <a:t>Fontan</a:t>
            </a:r>
            <a:r>
              <a:rPr lang="en-US" sz="3000" dirty="0" smtClean="0"/>
              <a:t> Pereira, 3ª </a:t>
            </a:r>
            <a:r>
              <a:rPr lang="en-US" sz="3000" dirty="0" err="1" smtClean="0"/>
              <a:t>Turma</a:t>
            </a:r>
            <a:r>
              <a:rPr lang="en-US" sz="3000" dirty="0" smtClean="0"/>
              <a:t>, Data de </a:t>
            </a:r>
            <a:r>
              <a:rPr lang="en-US" sz="3000" dirty="0" err="1" smtClean="0"/>
              <a:t>Publicação</a:t>
            </a:r>
            <a:r>
              <a:rPr lang="en-US" sz="3000" dirty="0" smtClean="0"/>
              <a:t>: DEJT 19/12/2011.</a:t>
            </a:r>
            <a:endParaRPr lang="pt-BR" sz="3000" dirty="0" smtClean="0"/>
          </a:p>
          <a:p>
            <a:endParaRPr lang="pt-BR" sz="2600" dirty="0" smtClean="0"/>
          </a:p>
        </p:txBody>
      </p:sp>
    </p:spTree>
    <p:extLst>
      <p:ext uri="{BB962C8B-B14F-4D97-AF65-F5344CB8AC3E}">
        <p14:creationId xmlns:p14="http://schemas.microsoft.com/office/powerpoint/2010/main" val="28708164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146957" y="702129"/>
            <a:ext cx="12045044" cy="3539430"/>
          </a:xfrm>
          <a:prstGeom prst="rect">
            <a:avLst/>
          </a:prstGeom>
          <a:noFill/>
        </p:spPr>
        <p:txBody>
          <a:bodyPr wrap="square" rtlCol="0">
            <a:spAutoFit/>
          </a:bodyPr>
          <a:lstStyle/>
          <a:p>
            <a:pPr algn="ctr"/>
            <a:endParaRPr lang="pt-BR" sz="3200" b="1" dirty="0" smtClean="0"/>
          </a:p>
          <a:p>
            <a:pPr algn="ctr"/>
            <a:endParaRPr lang="pt-BR" sz="3200" b="1" dirty="0"/>
          </a:p>
          <a:p>
            <a:pPr algn="ctr"/>
            <a:endParaRPr lang="pt-BR" sz="4000" b="1" dirty="0" smtClean="0"/>
          </a:p>
          <a:p>
            <a:pPr algn="ctr"/>
            <a:endParaRPr lang="pt-BR" sz="4000" b="1" dirty="0"/>
          </a:p>
          <a:p>
            <a:pPr algn="ctr"/>
            <a:r>
              <a:rPr lang="pt-BR" sz="4000" b="1" dirty="0"/>
              <a:t>2</a:t>
            </a:r>
            <a:r>
              <a:rPr lang="pt-BR" sz="4000" b="1" dirty="0" smtClean="0"/>
              <a:t>- Reflexos das informações no âmbito do </a:t>
            </a:r>
          </a:p>
          <a:p>
            <a:pPr algn="ctr"/>
            <a:r>
              <a:rPr lang="pt-BR" sz="4000" b="1" dirty="0" smtClean="0"/>
              <a:t>Programa Trabalho Seguro</a:t>
            </a:r>
            <a:endParaRPr lang="pt-PT" sz="4000" b="1" dirty="0" smtClean="0"/>
          </a:p>
        </p:txBody>
      </p:sp>
    </p:spTree>
    <p:extLst>
      <p:ext uri="{BB962C8B-B14F-4D97-AF65-F5344CB8AC3E}">
        <p14:creationId xmlns:p14="http://schemas.microsoft.com/office/powerpoint/2010/main" val="4213212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146957" y="702129"/>
            <a:ext cx="12045044" cy="3323987"/>
          </a:xfrm>
          <a:prstGeom prst="rect">
            <a:avLst/>
          </a:prstGeom>
          <a:noFill/>
        </p:spPr>
        <p:txBody>
          <a:bodyPr wrap="square" rtlCol="0">
            <a:spAutoFit/>
          </a:bodyPr>
          <a:lstStyle/>
          <a:p>
            <a:pPr algn="ctr"/>
            <a:endParaRPr lang="pt-BR" sz="3200" b="1" dirty="0" smtClean="0"/>
          </a:p>
          <a:p>
            <a:pPr algn="ctr"/>
            <a:endParaRPr lang="pt-BR" sz="3200" b="1" dirty="0"/>
          </a:p>
          <a:p>
            <a:pPr algn="ctr"/>
            <a:endParaRPr lang="pt-BR" sz="4000" b="1" dirty="0" smtClean="0"/>
          </a:p>
          <a:p>
            <a:pPr algn="ctr"/>
            <a:endParaRPr lang="pt-BR" sz="4000" b="1" dirty="0"/>
          </a:p>
          <a:p>
            <a:pPr algn="ctr"/>
            <a:r>
              <a:rPr lang="pt-BR" sz="4000" b="1" dirty="0" smtClean="0"/>
              <a:t>2.1- </a:t>
            </a:r>
            <a:r>
              <a:rPr lang="pt-PT" sz="4000" b="1" dirty="0" smtClean="0"/>
              <a:t>Programa Trabalho Seguro</a:t>
            </a:r>
            <a:endParaRPr lang="pt-BR" sz="4000" b="1" dirty="0" smtClean="0"/>
          </a:p>
          <a:p>
            <a:endParaRPr lang="pt-BR" sz="2600" dirty="0" smtClean="0"/>
          </a:p>
        </p:txBody>
      </p:sp>
    </p:spTree>
    <p:extLst>
      <p:ext uri="{BB962C8B-B14F-4D97-AF65-F5344CB8AC3E}">
        <p14:creationId xmlns:p14="http://schemas.microsoft.com/office/powerpoint/2010/main" val="113334557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146957" y="702129"/>
            <a:ext cx="12045044" cy="5416868"/>
          </a:xfrm>
          <a:prstGeom prst="rect">
            <a:avLst/>
          </a:prstGeom>
          <a:noFill/>
        </p:spPr>
        <p:txBody>
          <a:bodyPr wrap="square" rtlCol="0">
            <a:spAutoFit/>
          </a:bodyPr>
          <a:lstStyle/>
          <a:p>
            <a:pPr algn="just"/>
            <a:r>
              <a:rPr lang="pt-BR" sz="3200" dirty="0"/>
              <a:t>Os dados facilitam, através do Programa Trabalho </a:t>
            </a:r>
            <a:r>
              <a:rPr lang="pt-BR" sz="3200" dirty="0" smtClean="0"/>
              <a:t>Seguro, </a:t>
            </a:r>
            <a:r>
              <a:rPr lang="pt-BR" sz="3200" dirty="0"/>
              <a:t>institucionalizado pela Resolução </a:t>
            </a:r>
            <a:r>
              <a:rPr lang="pt-BR" sz="3200" dirty="0" smtClean="0"/>
              <a:t>96/2012 </a:t>
            </a:r>
            <a:r>
              <a:rPr lang="pt-BR" sz="3200" dirty="0"/>
              <a:t>do CSJT, a atuação:</a:t>
            </a:r>
          </a:p>
          <a:p>
            <a:pPr algn="just"/>
            <a:endParaRPr lang="pt-BR" sz="3200" dirty="0" smtClean="0"/>
          </a:p>
          <a:p>
            <a:pPr algn="just"/>
            <a:r>
              <a:rPr lang="pt-BR" sz="3200" dirty="0" smtClean="0"/>
              <a:t>a</a:t>
            </a:r>
            <a:r>
              <a:rPr lang="pt-BR" sz="3200" dirty="0"/>
              <a:t>)  na implementação de políticas públicas de defesa do meio ambiente, da segurança e da saúde no trabalho e de assistência social às vítimas de acidentes de trabalho;   </a:t>
            </a:r>
          </a:p>
          <a:p>
            <a:pPr algn="just"/>
            <a:endParaRPr lang="pt-BR" sz="3200" dirty="0" smtClean="0"/>
          </a:p>
          <a:p>
            <a:pPr algn="just"/>
            <a:r>
              <a:rPr lang="pt-BR" sz="3200" dirty="0" err="1" smtClean="0"/>
              <a:t>b</a:t>
            </a:r>
            <a:r>
              <a:rPr lang="pt-BR" sz="3200" dirty="0"/>
              <a:t>) no desenvolvimento de ações educativas, pedagógicas e de capacitação profissional em todos os níveis de ensino, diretamente a estudantes, trabalhadores e empresários; </a:t>
            </a:r>
          </a:p>
          <a:p>
            <a:endParaRPr lang="pt-BR" sz="2600" dirty="0" smtClean="0"/>
          </a:p>
        </p:txBody>
      </p:sp>
    </p:spTree>
    <p:extLst>
      <p:ext uri="{BB962C8B-B14F-4D97-AF65-F5344CB8AC3E}">
        <p14:creationId xmlns:p14="http://schemas.microsoft.com/office/powerpoint/2010/main" val="187293804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146957" y="702129"/>
            <a:ext cx="12045044" cy="4924425"/>
          </a:xfrm>
          <a:prstGeom prst="rect">
            <a:avLst/>
          </a:prstGeom>
          <a:noFill/>
        </p:spPr>
        <p:txBody>
          <a:bodyPr wrap="square" rtlCol="0">
            <a:spAutoFit/>
          </a:bodyPr>
          <a:lstStyle/>
          <a:p>
            <a:pPr algn="just"/>
            <a:r>
              <a:rPr lang="pt-BR" sz="3200" dirty="0" smtClean="0"/>
              <a:t>c) no incentivo ao compartilhamento e à divulgação de dados e informações sobre saúde e segurança no trabalho entre as instituições parceiras, prioritariamente por meio eletrônico; </a:t>
            </a:r>
          </a:p>
          <a:p>
            <a:pPr algn="just"/>
            <a:endParaRPr lang="pt-BR" sz="3200" dirty="0" smtClean="0"/>
          </a:p>
          <a:p>
            <a:pPr algn="just"/>
            <a:r>
              <a:rPr lang="pt-BR" sz="3200" dirty="0" err="1" smtClean="0"/>
              <a:t>d</a:t>
            </a:r>
            <a:r>
              <a:rPr lang="pt-BR" sz="3200" dirty="0" smtClean="0"/>
              <a:t>) na promoção de estudos e pesquisas sobre causas e consequências dos acidentes de trabalho no Brasil, e temas conexos, a fim de auxiliar no diagnóstico e no desenvolvimento de ações de prevenção e de redução dos custos sociais, previdenciários, trabalhistas e econômicos decorrentes.</a:t>
            </a:r>
          </a:p>
          <a:p>
            <a:endParaRPr lang="pt-BR" sz="2600" dirty="0" smtClean="0"/>
          </a:p>
        </p:txBody>
      </p:sp>
    </p:spTree>
    <p:extLst>
      <p:ext uri="{BB962C8B-B14F-4D97-AF65-F5344CB8AC3E}">
        <p14:creationId xmlns:p14="http://schemas.microsoft.com/office/powerpoint/2010/main" val="160360392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0" y="0"/>
            <a:ext cx="12192001" cy="3785652"/>
          </a:xfrm>
          <a:prstGeom prst="rect">
            <a:avLst/>
          </a:prstGeom>
          <a:noFill/>
        </p:spPr>
        <p:txBody>
          <a:bodyPr wrap="square" rtlCol="0">
            <a:spAutoFit/>
          </a:bodyPr>
          <a:lstStyle/>
          <a:p>
            <a:pPr algn="just"/>
            <a:endParaRPr lang="pt-BR" sz="3200" b="1" dirty="0"/>
          </a:p>
          <a:p>
            <a:pPr algn="just"/>
            <a:endParaRPr lang="pt-BR" sz="3200" b="1" dirty="0" smtClean="0"/>
          </a:p>
          <a:p>
            <a:pPr algn="just"/>
            <a:endParaRPr lang="pt-BR" sz="3200" b="1" dirty="0"/>
          </a:p>
          <a:p>
            <a:pPr algn="just"/>
            <a:endParaRPr lang="pt-BR" sz="3200" b="1" dirty="0" smtClean="0"/>
          </a:p>
          <a:p>
            <a:pPr algn="just"/>
            <a:endParaRPr lang="pt-BR" sz="3200" b="1" dirty="0"/>
          </a:p>
          <a:p>
            <a:pPr algn="ctr"/>
            <a:r>
              <a:rPr lang="pt-BR" sz="4000" b="1" dirty="0" smtClean="0"/>
              <a:t>2.2- </a:t>
            </a:r>
            <a:r>
              <a:rPr lang="pt-BR" sz="4000" b="1" dirty="0" err="1" smtClean="0"/>
              <a:t>Comit</a:t>
            </a:r>
            <a:r>
              <a:rPr lang="pt-PT" sz="4000" b="1" dirty="0" err="1" smtClean="0"/>
              <a:t>ê</a:t>
            </a:r>
            <a:r>
              <a:rPr lang="pt-PT" sz="4000" b="1" dirty="0" smtClean="0"/>
              <a:t> Gestor Nacional do Programa Trabalho Seguro</a:t>
            </a:r>
            <a:endParaRPr lang="pt-BR" sz="4000" b="1" dirty="0" smtClean="0"/>
          </a:p>
        </p:txBody>
      </p:sp>
    </p:spTree>
    <p:extLst>
      <p:ext uri="{BB962C8B-B14F-4D97-AF65-F5344CB8AC3E}">
        <p14:creationId xmlns:p14="http://schemas.microsoft.com/office/powerpoint/2010/main" val="171807650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0" y="0"/>
            <a:ext cx="12192001" cy="7117157"/>
          </a:xfrm>
          <a:prstGeom prst="rect">
            <a:avLst/>
          </a:prstGeom>
          <a:noFill/>
        </p:spPr>
        <p:txBody>
          <a:bodyPr wrap="square" rtlCol="0">
            <a:spAutoFit/>
          </a:bodyPr>
          <a:lstStyle/>
          <a:p>
            <a:pPr algn="just"/>
            <a:r>
              <a:rPr lang="pt-BR" sz="3200" b="1" dirty="0" smtClean="0"/>
              <a:t>Ato Conjunto TST.CSJT.SG nº 18/2012</a:t>
            </a:r>
          </a:p>
          <a:p>
            <a:pPr algn="just"/>
            <a:endParaRPr lang="pt-BR" sz="3200" dirty="0" smtClean="0"/>
          </a:p>
          <a:p>
            <a:pPr algn="just"/>
            <a:r>
              <a:rPr lang="pt-BR" sz="3200" dirty="0" smtClean="0"/>
              <a:t>Art. 1º É instituído o Comitê Gestor Nacional do Programa Trabalho Seguro, composto pelos magistrados relacionados no Anexo </a:t>
            </a:r>
            <a:r>
              <a:rPr lang="pt-BR" sz="3200" dirty="0" err="1" smtClean="0"/>
              <a:t>I</a:t>
            </a:r>
            <a:r>
              <a:rPr lang="pt-BR" sz="3200" dirty="0" smtClean="0"/>
              <a:t>, com as seguintes atribuições: </a:t>
            </a:r>
            <a:r>
              <a:rPr lang="pt-BR" sz="3200" dirty="0" err="1" smtClean="0"/>
              <a:t>I</a:t>
            </a:r>
            <a:r>
              <a:rPr lang="pt-BR" sz="3200" dirty="0" smtClean="0"/>
              <a:t> – auxiliar a Presidência do Conselho Superior da Justiça do Trabalho na coordenação das atividades do Programa; II – sugerir medidas, projetos, planos de ação, metas e prazos para alcance dos objetivos, bem como acompanhar a sua consecução; III - manter interlocução com os Gestores Regionais do Programa e demais representantes de instituições públicas e privadas parceiras e colaboradoras; IV – coordenar a atuação do gerente e da equipe executiva do Programa. Parágrafo único. O Comitê Gestor Nacional apresentará semestralmente, ou sempre que requerido, os resultados das atividades ao Ministro Presidente do TST e do CSJT.</a:t>
            </a:r>
            <a:endParaRPr lang="pt-BR" sz="2600" dirty="0" smtClean="0"/>
          </a:p>
        </p:txBody>
      </p:sp>
    </p:spTree>
    <p:extLst>
      <p:ext uri="{BB962C8B-B14F-4D97-AF65-F5344CB8AC3E}">
        <p14:creationId xmlns:p14="http://schemas.microsoft.com/office/powerpoint/2010/main" val="5780936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3877985"/>
          </a:xfrm>
          <a:prstGeom prst="rect">
            <a:avLst/>
          </a:prstGeom>
          <a:noFill/>
        </p:spPr>
        <p:txBody>
          <a:bodyPr wrap="square" rtlCol="0">
            <a:spAutoFit/>
          </a:bodyPr>
          <a:lstStyle/>
          <a:p>
            <a:pPr algn="ctr"/>
            <a:endParaRPr lang="pt-BR" sz="3500" b="1" dirty="0" smtClean="0"/>
          </a:p>
          <a:p>
            <a:pPr algn="ctr"/>
            <a:endParaRPr lang="pt-BR" sz="3500" b="1" dirty="0"/>
          </a:p>
          <a:p>
            <a:pPr algn="ctr"/>
            <a:endParaRPr lang="pt-BR" sz="3500" b="1" dirty="0" smtClean="0"/>
          </a:p>
          <a:p>
            <a:pPr algn="ctr"/>
            <a:endParaRPr lang="pt-BR" sz="3500" b="1" dirty="0"/>
          </a:p>
          <a:p>
            <a:pPr algn="ctr"/>
            <a:endParaRPr lang="pt-BR" sz="4000" b="1" dirty="0" smtClean="0"/>
          </a:p>
          <a:p>
            <a:pPr algn="ctr"/>
            <a:r>
              <a:rPr lang="pt-BR" sz="4000" b="1" dirty="0" smtClean="0"/>
              <a:t>1.1- Necessidade de </a:t>
            </a:r>
            <a:r>
              <a:rPr lang="pt-BR" sz="4000" b="1" dirty="0" err="1" smtClean="0"/>
              <a:t>tr</a:t>
            </a:r>
            <a:r>
              <a:rPr lang="pt-PT" sz="4000" b="1" dirty="0" err="1" smtClean="0"/>
              <a:t>âmite</a:t>
            </a:r>
            <a:r>
              <a:rPr lang="pt-PT" sz="4000" b="1" dirty="0" smtClean="0"/>
              <a:t> prioritário</a:t>
            </a:r>
            <a:endParaRPr lang="pt-BR" sz="2800" dirty="0"/>
          </a:p>
          <a:p>
            <a:endParaRPr lang="pt-BR" sz="2600" dirty="0" smtClean="0"/>
          </a:p>
        </p:txBody>
      </p:sp>
    </p:spTree>
    <p:extLst>
      <p:ext uri="{BB962C8B-B14F-4D97-AF65-F5344CB8AC3E}">
        <p14:creationId xmlns:p14="http://schemas.microsoft.com/office/powerpoint/2010/main" val="55296030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212272"/>
            <a:ext cx="11838213" cy="5062924"/>
          </a:xfrm>
          <a:prstGeom prst="rect">
            <a:avLst/>
          </a:prstGeom>
          <a:noFill/>
        </p:spPr>
        <p:txBody>
          <a:bodyPr wrap="square" rtlCol="0">
            <a:spAutoFit/>
          </a:bodyPr>
          <a:lstStyle/>
          <a:p>
            <a:pPr algn="just"/>
            <a:endParaRPr lang="pt-BR" sz="3500" b="1" dirty="0" smtClean="0"/>
          </a:p>
          <a:p>
            <a:pPr algn="just"/>
            <a:r>
              <a:rPr lang="pt-BR" sz="3500" b="1" dirty="0" smtClean="0"/>
              <a:t>TST</a:t>
            </a:r>
          </a:p>
          <a:p>
            <a:pPr algn="just"/>
            <a:r>
              <a:rPr lang="pt-BR" sz="3500" b="1" dirty="0" smtClean="0"/>
              <a:t>RECOMENDAÇÃO CONJUNTA N.º 1/GP.CGJT, DE 3 DE MAIO DE 2011 </a:t>
            </a:r>
            <a:endParaRPr lang="pt-BR" sz="3500" b="1" dirty="0"/>
          </a:p>
          <a:p>
            <a:pPr algn="just"/>
            <a:endParaRPr lang="pt-BR" sz="3500" dirty="0" smtClean="0"/>
          </a:p>
          <a:p>
            <a:pPr algn="just"/>
            <a:r>
              <a:rPr lang="pt-BR" sz="3500" dirty="0" smtClean="0"/>
              <a:t>Recomendar aos Desembargadores dos Tribunais Regionais do Trabalho e aos Juízes do Trabalho que confiram prioridade à tramitação e ao julgamento das ações coletivas e das reclamações trabalhistas que envolvam acidentes de trabalho.</a:t>
            </a:r>
          </a:p>
        </p:txBody>
      </p:sp>
    </p:spTree>
    <p:extLst>
      <p:ext uri="{BB962C8B-B14F-4D97-AF65-F5344CB8AC3E}">
        <p14:creationId xmlns:p14="http://schemas.microsoft.com/office/powerpoint/2010/main" val="178298194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7001917"/>
          </a:xfrm>
          <a:prstGeom prst="rect">
            <a:avLst/>
          </a:prstGeom>
          <a:noFill/>
        </p:spPr>
        <p:txBody>
          <a:bodyPr wrap="square" rtlCol="0">
            <a:spAutoFit/>
          </a:bodyPr>
          <a:lstStyle/>
          <a:p>
            <a:pPr algn="just"/>
            <a:endParaRPr lang="pt-BR" sz="3500" b="1" dirty="0" smtClean="0"/>
          </a:p>
          <a:p>
            <a:pPr algn="just"/>
            <a:r>
              <a:rPr lang="pt-BR" sz="3500" b="1" dirty="0" smtClean="0"/>
              <a:t>Novo CPC</a:t>
            </a:r>
            <a:endParaRPr lang="pt-BR" sz="3500" dirty="0" smtClean="0"/>
          </a:p>
          <a:p>
            <a:pPr algn="just"/>
            <a:r>
              <a:rPr lang="pt-BR" sz="3500" dirty="0" smtClean="0"/>
              <a:t>Art</a:t>
            </a:r>
            <a:r>
              <a:rPr lang="pt-BR" sz="3500" dirty="0"/>
              <a:t>. 1.048.  Terão prioridade de tramitação, em qualquer juízo ou tribunal, os procedimentos judiciais:</a:t>
            </a:r>
          </a:p>
          <a:p>
            <a:pPr algn="just"/>
            <a:r>
              <a:rPr lang="pt-BR" sz="3500" dirty="0" err="1"/>
              <a:t>I</a:t>
            </a:r>
            <a:r>
              <a:rPr lang="pt-BR" sz="3500" dirty="0"/>
              <a:t> - em que figure como parte ou interessado pessoa com idade igual ou superior a 60 (sessenta) anos ou portadora de doença grave, assim compreendida qualquer das enumeradas no </a:t>
            </a:r>
            <a:r>
              <a:rPr lang="pt-BR" sz="3500" dirty="0">
                <a:hlinkClick r:id="rId2"/>
              </a:rPr>
              <a:t>art. 6</a:t>
            </a:r>
            <a:r>
              <a:rPr lang="pt-BR" sz="3500" u="sng" baseline="30000" dirty="0">
                <a:hlinkClick r:id="rId2"/>
              </a:rPr>
              <a:t>o</a:t>
            </a:r>
            <a:r>
              <a:rPr lang="pt-BR" sz="3500" dirty="0">
                <a:hlinkClick r:id="rId2"/>
              </a:rPr>
              <a:t>, inciso XIV, da Lei n</a:t>
            </a:r>
            <a:r>
              <a:rPr lang="pt-BR" sz="3500" u="sng" baseline="30000" dirty="0">
                <a:hlinkClick r:id="rId2"/>
              </a:rPr>
              <a:t>o</a:t>
            </a:r>
            <a:r>
              <a:rPr lang="pt-BR" sz="3500" dirty="0">
                <a:hlinkClick r:id="rId2"/>
              </a:rPr>
              <a:t> 7.713, de 22 de dezembro de 1988</a:t>
            </a:r>
            <a:r>
              <a:rPr lang="pt-BR" sz="3500" dirty="0" smtClean="0"/>
              <a:t>;</a:t>
            </a:r>
          </a:p>
          <a:p>
            <a:pPr algn="just"/>
            <a:r>
              <a:rPr lang="pt-BR" sz="3500" dirty="0" smtClean="0"/>
              <a:t>(...)</a:t>
            </a:r>
          </a:p>
          <a:p>
            <a:pPr algn="just"/>
            <a:r>
              <a:rPr lang="pt-BR" sz="3600" dirty="0"/>
              <a:t>§ 4</a:t>
            </a:r>
            <a:r>
              <a:rPr lang="pt-BR" sz="3600" u="sng" baseline="30000" dirty="0"/>
              <a:t>o</a:t>
            </a:r>
            <a:r>
              <a:rPr lang="pt-BR" sz="3600" dirty="0"/>
              <a:t> A tramitação prioritária independe de deferimento pelo órgão jurisdicional e deverá ser imediatamente concedida diante da prova da condição de beneficiário.</a:t>
            </a:r>
            <a:endParaRPr lang="pt-BR" sz="3500" dirty="0"/>
          </a:p>
          <a:p>
            <a:endParaRPr lang="pt-BR" sz="2600" dirty="0" smtClean="0"/>
          </a:p>
        </p:txBody>
      </p:sp>
    </p:spTree>
    <p:extLst>
      <p:ext uri="{BB962C8B-B14F-4D97-AF65-F5344CB8AC3E}">
        <p14:creationId xmlns:p14="http://schemas.microsoft.com/office/powerpoint/2010/main" val="144303056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6494085"/>
          </a:xfrm>
          <a:prstGeom prst="rect">
            <a:avLst/>
          </a:prstGeom>
          <a:noFill/>
        </p:spPr>
        <p:txBody>
          <a:bodyPr wrap="square" rtlCol="0">
            <a:spAutoFit/>
          </a:bodyPr>
          <a:lstStyle/>
          <a:p>
            <a:pPr algn="just"/>
            <a:r>
              <a:rPr lang="pt-BR" sz="3200" b="1" dirty="0" smtClean="0"/>
              <a:t>Lei 7.713/88</a:t>
            </a:r>
            <a:endParaRPr lang="pt-BR" sz="3200" b="1" dirty="0"/>
          </a:p>
          <a:p>
            <a:pPr algn="just"/>
            <a:endParaRPr lang="pt-BR" sz="3200" b="1" dirty="0" smtClean="0"/>
          </a:p>
          <a:p>
            <a:pPr algn="just"/>
            <a:r>
              <a:rPr lang="pt-BR" sz="3200" b="1" dirty="0" smtClean="0"/>
              <a:t>Art. 6º (...)</a:t>
            </a:r>
          </a:p>
          <a:p>
            <a:pPr algn="just"/>
            <a:r>
              <a:rPr lang="pt-BR" sz="3200" dirty="0"/>
              <a:t>XIV – os proventos de aposentadoria ou reforma motivada por acidente em serviço e os percebidos pelos portadores de moléstia profissional, tuberculose ativa, alienação mental, esclerose múltipla, neoplasia maligna, cegueira, hanseníase, paralisia irreversível e incapacitante, cardiopatia grave, doença de Parkinson, </a:t>
            </a:r>
            <a:r>
              <a:rPr lang="pt-BR" sz="3200" dirty="0" err="1"/>
              <a:t>espondiloartrose</a:t>
            </a:r>
            <a:r>
              <a:rPr lang="pt-BR" sz="3200" dirty="0"/>
              <a:t> anquilosante, </a:t>
            </a:r>
            <a:r>
              <a:rPr lang="pt-BR" sz="3200" dirty="0" err="1"/>
              <a:t>nefropatia</a:t>
            </a:r>
            <a:r>
              <a:rPr lang="pt-BR" sz="3200" dirty="0"/>
              <a:t> grave, hepatopatia grave, estados avançados da doença de </a:t>
            </a:r>
            <a:r>
              <a:rPr lang="pt-BR" sz="3200" dirty="0" err="1"/>
              <a:t>Paget</a:t>
            </a:r>
            <a:r>
              <a:rPr lang="pt-BR" sz="3200" dirty="0"/>
              <a:t> (osteíte deformante), contaminação por radiação, síndrome da imunodeficiência adquirida, com base em conclusão da medicina especializada, mesmo que a doença tenha sido contraída depois da aposentadoria ou reforma;</a:t>
            </a:r>
            <a:endParaRPr lang="pt-BR" sz="3200" dirty="0" smtClean="0"/>
          </a:p>
        </p:txBody>
      </p:sp>
    </p:spTree>
    <p:extLst>
      <p:ext uri="{BB962C8B-B14F-4D97-AF65-F5344CB8AC3E}">
        <p14:creationId xmlns:p14="http://schemas.microsoft.com/office/powerpoint/2010/main" val="52829353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3877985"/>
          </a:xfrm>
          <a:prstGeom prst="rect">
            <a:avLst/>
          </a:prstGeom>
          <a:noFill/>
        </p:spPr>
        <p:txBody>
          <a:bodyPr wrap="square" rtlCol="0">
            <a:spAutoFit/>
          </a:bodyPr>
          <a:lstStyle/>
          <a:p>
            <a:pPr algn="ctr"/>
            <a:endParaRPr lang="pt-BR" sz="3500" b="1" dirty="0" smtClean="0"/>
          </a:p>
          <a:p>
            <a:pPr algn="ctr"/>
            <a:endParaRPr lang="pt-BR" sz="3500" b="1" dirty="0"/>
          </a:p>
          <a:p>
            <a:pPr algn="ctr"/>
            <a:endParaRPr lang="pt-BR" sz="3500" b="1" dirty="0" smtClean="0"/>
          </a:p>
          <a:p>
            <a:pPr algn="ctr"/>
            <a:endParaRPr lang="pt-BR" sz="3500" b="1" dirty="0"/>
          </a:p>
          <a:p>
            <a:pPr algn="ctr"/>
            <a:endParaRPr lang="pt-BR" sz="4000" b="1" dirty="0" smtClean="0"/>
          </a:p>
          <a:p>
            <a:pPr algn="ctr"/>
            <a:r>
              <a:rPr lang="pt-BR" sz="4000" b="1" dirty="0" smtClean="0"/>
              <a:t>1.2- </a:t>
            </a:r>
            <a:r>
              <a:rPr lang="pt-BR" sz="4000" b="1" dirty="0"/>
              <a:t>necessidade de indicação de peritos especializados </a:t>
            </a:r>
            <a:endParaRPr lang="pt-BR" sz="2800" b="1" dirty="0"/>
          </a:p>
          <a:p>
            <a:endParaRPr lang="pt-BR" sz="2600" b="1" dirty="0" smtClean="0"/>
          </a:p>
        </p:txBody>
      </p:sp>
    </p:spTree>
    <p:extLst>
      <p:ext uri="{BB962C8B-B14F-4D97-AF65-F5344CB8AC3E}">
        <p14:creationId xmlns:p14="http://schemas.microsoft.com/office/powerpoint/2010/main" val="52677837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2862322"/>
          </a:xfrm>
          <a:prstGeom prst="rect">
            <a:avLst/>
          </a:prstGeom>
          <a:noFill/>
        </p:spPr>
        <p:txBody>
          <a:bodyPr wrap="square" rtlCol="0">
            <a:spAutoFit/>
          </a:bodyPr>
          <a:lstStyle/>
          <a:p>
            <a:pPr algn="just"/>
            <a:r>
              <a:rPr lang="pt-BR" sz="4000" b="1" dirty="0" smtClean="0"/>
              <a:t>Novo CPC</a:t>
            </a:r>
            <a:endParaRPr lang="pt-BR" sz="2800" b="1" dirty="0"/>
          </a:p>
          <a:p>
            <a:endParaRPr lang="pt-BR" sz="3500" dirty="0" smtClean="0"/>
          </a:p>
          <a:p>
            <a:pPr algn="just"/>
            <a:r>
              <a:rPr lang="pt-BR" sz="3500" dirty="0" smtClean="0"/>
              <a:t>Art</a:t>
            </a:r>
            <a:r>
              <a:rPr lang="pt-BR" sz="3500" dirty="0"/>
              <a:t>. 465.  O juiz nomeará perito especializado no objeto da perícia e fixará de imediato o prazo para a entrega do laudo</a:t>
            </a:r>
            <a:r>
              <a:rPr lang="pt-BR" sz="3500" dirty="0" smtClean="0"/>
              <a:t>.</a:t>
            </a:r>
          </a:p>
          <a:p>
            <a:pPr algn="just"/>
            <a:r>
              <a:rPr lang="pt-BR" sz="3500" dirty="0" smtClean="0"/>
              <a:t>(...)</a:t>
            </a:r>
          </a:p>
        </p:txBody>
      </p:sp>
    </p:spTree>
    <p:extLst>
      <p:ext uri="{BB962C8B-B14F-4D97-AF65-F5344CB8AC3E}">
        <p14:creationId xmlns:p14="http://schemas.microsoft.com/office/powerpoint/2010/main" val="187679278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aixaDeTexto 4"/>
          <p:cNvSpPr txBox="1"/>
          <p:nvPr/>
        </p:nvSpPr>
        <p:spPr>
          <a:xfrm>
            <a:off x="212271" y="195943"/>
            <a:ext cx="11838213" cy="6217087"/>
          </a:xfrm>
          <a:prstGeom prst="rect">
            <a:avLst/>
          </a:prstGeom>
          <a:noFill/>
        </p:spPr>
        <p:txBody>
          <a:bodyPr wrap="square" rtlCol="0">
            <a:spAutoFit/>
          </a:bodyPr>
          <a:lstStyle/>
          <a:p>
            <a:pPr algn="just"/>
            <a:r>
              <a:rPr lang="pt-BR" sz="4000" b="1" dirty="0" smtClean="0"/>
              <a:t>Novo CPC</a:t>
            </a:r>
            <a:endParaRPr lang="pt-BR" sz="2800" b="1" dirty="0"/>
          </a:p>
          <a:p>
            <a:endParaRPr lang="pt-BR" sz="3500" dirty="0" smtClean="0"/>
          </a:p>
          <a:p>
            <a:pPr algn="just"/>
            <a:r>
              <a:rPr lang="pt-BR" sz="3600" dirty="0"/>
              <a:t>Art. 473.  O laudo pericial deverá conter:</a:t>
            </a:r>
          </a:p>
          <a:p>
            <a:pPr algn="just"/>
            <a:r>
              <a:rPr lang="pt-BR" sz="3600" dirty="0" err="1"/>
              <a:t>I</a:t>
            </a:r>
            <a:r>
              <a:rPr lang="pt-BR" sz="3600" dirty="0"/>
              <a:t> - a exposição do objeto da perícia;</a:t>
            </a:r>
          </a:p>
          <a:p>
            <a:pPr algn="just"/>
            <a:r>
              <a:rPr lang="pt-BR" sz="3600" dirty="0"/>
              <a:t>II - a análise técnica ou científica realizada pelo perito;</a:t>
            </a:r>
          </a:p>
          <a:p>
            <a:pPr algn="just"/>
            <a:r>
              <a:rPr lang="pt-BR" sz="3600" dirty="0"/>
              <a:t>III - a indicação do método utilizado, esclarecendo-o e demonstrando ser predominantemente aceito pelos especialistas da área do conhecimento da qual se originou;</a:t>
            </a:r>
          </a:p>
          <a:p>
            <a:pPr algn="just"/>
            <a:r>
              <a:rPr lang="pt-BR" sz="3600" dirty="0"/>
              <a:t>IV - resposta conclusiva a todos os quesitos apresentados pelo juiz, pelas partes e pelo órgão do Ministério Público.</a:t>
            </a:r>
          </a:p>
          <a:p>
            <a:pPr algn="just"/>
            <a:r>
              <a:rPr lang="pt-BR" sz="3600" dirty="0" smtClean="0"/>
              <a:t>(...)</a:t>
            </a:r>
            <a:endParaRPr lang="pt-BR" sz="3500" b="1" dirty="0" smtClean="0"/>
          </a:p>
        </p:txBody>
      </p:sp>
    </p:spTree>
    <p:extLst>
      <p:ext uri="{BB962C8B-B14F-4D97-AF65-F5344CB8AC3E}">
        <p14:creationId xmlns:p14="http://schemas.microsoft.com/office/powerpoint/2010/main" val="1348866115"/>
      </p:ext>
    </p:extLst>
  </p:cSld>
  <p:clrMapOvr>
    <a:masterClrMapping/>
  </p:clrMapOvr>
</p:sld>
</file>

<file path=ppt/theme/theme1.xml><?xml version="1.0" encoding="utf-8"?>
<a:theme xmlns:a="http://schemas.openxmlformats.org/drawingml/2006/main" name="Tema do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222</TotalTime>
  <Words>1532</Words>
  <Application>Microsoft Macintosh PowerPoint</Application>
  <PresentationFormat>Widescreen</PresentationFormat>
  <Paragraphs>141</Paragraphs>
  <Slides>29</Slides>
  <Notes>0</Notes>
  <HiddenSlides>0</HiddenSlides>
  <MMClips>0</MMClips>
  <ScaleCrop>false</ScaleCrop>
  <HeadingPairs>
    <vt:vector size="6" baseType="variant">
      <vt:variant>
        <vt:lpstr>Fontes Usadas</vt:lpstr>
      </vt:variant>
      <vt:variant>
        <vt:i4>3</vt:i4>
      </vt:variant>
      <vt:variant>
        <vt:lpstr>Tema</vt:lpstr>
      </vt:variant>
      <vt:variant>
        <vt:i4>1</vt:i4>
      </vt:variant>
      <vt:variant>
        <vt:lpstr>Títulos de Slides</vt:lpstr>
      </vt:variant>
      <vt:variant>
        <vt:i4>29</vt:i4>
      </vt:variant>
    </vt:vector>
  </HeadingPairs>
  <TitlesOfParts>
    <vt:vector size="33" baseType="lpstr">
      <vt:lpstr>Calibri</vt:lpstr>
      <vt:lpstr>Calibri Light</vt:lpstr>
      <vt:lpstr>Arial</vt:lpstr>
      <vt:lpstr>Tema do Office</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Apresentação do PowerPoint</dc:title>
  <dc:creator>José Gervásio Meireles</dc:creator>
  <cp:lastModifiedBy>José Gervásio Meireles</cp:lastModifiedBy>
  <cp:revision>10</cp:revision>
  <dcterms:created xsi:type="dcterms:W3CDTF">2016-04-28T12:53:49Z</dcterms:created>
  <dcterms:modified xsi:type="dcterms:W3CDTF">2016-04-28T17:05:49Z</dcterms:modified>
</cp:coreProperties>
</file>

<file path=docProps/thumbnail.jpeg>
</file>